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3"/>
  </p:notesMasterIdLst>
  <p:sldIdLst>
    <p:sldId id="256" r:id="rId2"/>
    <p:sldId id="258" r:id="rId3"/>
    <p:sldId id="403" r:id="rId4"/>
    <p:sldId id="362" r:id="rId5"/>
    <p:sldId id="404" r:id="rId6"/>
    <p:sldId id="360" r:id="rId7"/>
    <p:sldId id="405" r:id="rId8"/>
    <p:sldId id="406" r:id="rId9"/>
    <p:sldId id="322" r:id="rId10"/>
    <p:sldId id="398" r:id="rId11"/>
    <p:sldId id="399" r:id="rId12"/>
    <p:sldId id="408" r:id="rId13"/>
    <p:sldId id="410" r:id="rId14"/>
    <p:sldId id="409" r:id="rId15"/>
    <p:sldId id="411" r:id="rId16"/>
    <p:sldId id="412" r:id="rId17"/>
    <p:sldId id="413" r:id="rId18"/>
    <p:sldId id="414" r:id="rId19"/>
    <p:sldId id="415" r:id="rId20"/>
    <p:sldId id="416" r:id="rId21"/>
    <p:sldId id="417" r:id="rId22"/>
    <p:sldId id="418" r:id="rId23"/>
    <p:sldId id="446" r:id="rId24"/>
    <p:sldId id="445" r:id="rId25"/>
    <p:sldId id="420" r:id="rId26"/>
    <p:sldId id="421" r:id="rId27"/>
    <p:sldId id="422" r:id="rId28"/>
    <p:sldId id="424" r:id="rId29"/>
    <p:sldId id="426" r:id="rId30"/>
    <p:sldId id="434" r:id="rId31"/>
    <p:sldId id="435" r:id="rId32"/>
    <p:sldId id="436" r:id="rId33"/>
    <p:sldId id="437" r:id="rId34"/>
    <p:sldId id="439" r:id="rId35"/>
    <p:sldId id="444" r:id="rId36"/>
    <p:sldId id="274" r:id="rId37"/>
    <p:sldId id="337" r:id="rId38"/>
    <p:sldId id="447" r:id="rId39"/>
    <p:sldId id="353" r:id="rId40"/>
    <p:sldId id="425" r:id="rId41"/>
    <p:sldId id="324" r:id="rId42"/>
  </p:sldIdLst>
  <p:sldSz cx="12192000" cy="6858000"/>
  <p:notesSz cx="6858000" cy="9144000"/>
  <p:custDataLst>
    <p:tags r:id="rId4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EB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81" autoAdjust="0"/>
    <p:restoredTop sz="81523" autoAdjust="0"/>
  </p:normalViewPr>
  <p:slideViewPr>
    <p:cSldViewPr snapToGrid="0">
      <p:cViewPr varScale="1">
        <p:scale>
          <a:sx n="93" d="100"/>
          <a:sy n="93" d="100"/>
        </p:scale>
        <p:origin x="1068" y="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15.mp4>
</file>

<file path=ppt/media/media16.mp4>
</file>

<file path=ppt/media/media17.mp4>
</file>

<file path=ppt/media/media18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C2BB04-99A4-4E11-A933-BC564344C338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430107-43F5-4D58-8E42-DBF37D6724D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Hans-HK" altLang="zh-Hans-HK" dirty="0"/>
              <a:t>随着科技的迅速发展，学术研究领域的文献数量不断增加，而研究人员、学生和专业从业者需要不断查阅、分析和引用这些文献来支持他们的工作。然而，当前学术文献获取、管理和利用方面存在诸多挑战。例如，文献数量庞大且分散在不同的数据库和期刊中，使得研究者难以有效地筛选和获取所需文献。除此之外，研究者在获取文献后还需要对其进行整理、分类、标注和管理，以便后续的分析、引用和写作。因此，开发一款科研助手来解决上述问题势在必行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57780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7201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检索得到结果后，后台的大模型会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39666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5598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66053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48507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66291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78992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31318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1187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1541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09459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6228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963415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976565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71843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31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907376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35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Hans-HK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93676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7573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6363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已经将</a:t>
            </a:r>
            <a:r>
              <a:rPr lang="en-US" altLang="zh-CN" dirty="0"/>
              <a:t>8000</a:t>
            </a:r>
            <a:r>
              <a:rPr lang="zh-CN" altLang="en-US" dirty="0"/>
              <a:t>篇左右的计算机视觉领域论文向量化，同时</a:t>
            </a:r>
            <a:r>
              <a:rPr lang="en-US" altLang="zh-CN" dirty="0"/>
              <a:t>Milvus</a:t>
            </a:r>
            <a:r>
              <a:rPr lang="zh-CN" altLang="en-US" dirty="0"/>
              <a:t>向量库还支持</a:t>
            </a:r>
            <a:r>
              <a:rPr lang="en-US" altLang="zh-CN" dirty="0"/>
              <a:t>Pipeline</a:t>
            </a:r>
            <a:r>
              <a:rPr lang="zh-CN" altLang="en-US" dirty="0"/>
              <a:t>将</a:t>
            </a:r>
            <a:r>
              <a:rPr lang="en-US" altLang="zh-CN" dirty="0"/>
              <a:t>pdf,word</a:t>
            </a:r>
            <a:r>
              <a:rPr lang="zh-CN" altLang="en-US" dirty="0"/>
              <a:t>格式的全文分段编码，便于我们在日后通过检索增强生成技术（</a:t>
            </a:r>
            <a:r>
              <a:rPr lang="en-US" altLang="zh-CN" dirty="0"/>
              <a:t>RAG</a:t>
            </a:r>
            <a:r>
              <a:rPr lang="zh-CN" altLang="en-US" dirty="0"/>
              <a:t>）提高我们的文献研读等功能的质量。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已经将</a:t>
            </a:r>
            <a:r>
              <a:rPr lang="en-US" altLang="zh-CN" dirty="0"/>
              <a:t>8000</a:t>
            </a:r>
            <a:r>
              <a:rPr lang="zh-CN" altLang="en-US" dirty="0"/>
              <a:t>篇左右的计算机视觉领域论文向量化，同时</a:t>
            </a:r>
            <a:r>
              <a:rPr lang="en-US" altLang="zh-CN" dirty="0"/>
              <a:t>Milvus</a:t>
            </a:r>
            <a:r>
              <a:rPr lang="zh-CN" altLang="en-US" dirty="0"/>
              <a:t>向量库还支持</a:t>
            </a:r>
            <a:r>
              <a:rPr lang="en-US" altLang="zh-CN" dirty="0"/>
              <a:t>Pipeline</a:t>
            </a:r>
            <a:r>
              <a:rPr lang="zh-CN" altLang="en-US" dirty="0"/>
              <a:t>将</a:t>
            </a:r>
            <a:r>
              <a:rPr lang="en-US" altLang="zh-CN" dirty="0"/>
              <a:t>pdf,word</a:t>
            </a:r>
            <a:r>
              <a:rPr lang="zh-CN" altLang="en-US" dirty="0"/>
              <a:t>格式的全文分段编码，便于我们在日后通过检索增强生成技术（</a:t>
            </a:r>
            <a:r>
              <a:rPr lang="en-US" altLang="zh-CN" dirty="0"/>
              <a:t>RAG</a:t>
            </a:r>
            <a:r>
              <a:rPr lang="zh-CN" altLang="en-US" dirty="0"/>
              <a:t>）提高我们的文献研读等功能的质量。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90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进入主页后，右上角为各个功能的入口，主页为一个搜索栏，可以直接开始进行关键词检索。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30107-43F5-4D58-8E42-DBF37D6724D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8526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0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1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1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image" Target="../media/image15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6" Type="http://schemas.openxmlformats.org/officeDocument/2006/relationships/image" Target="../media/image16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6" Type="http://schemas.openxmlformats.org/officeDocument/2006/relationships/image" Target="../media/image17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6" Type="http://schemas.openxmlformats.org/officeDocument/2006/relationships/image" Target="../media/image18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2.mp4"/><Relationship Id="rId1" Type="http://schemas.openxmlformats.org/officeDocument/2006/relationships/video" Target="NULL" TargetMode="External"/><Relationship Id="rId6" Type="http://schemas.openxmlformats.org/officeDocument/2006/relationships/image" Target="../media/image19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6" Type="http://schemas.openxmlformats.org/officeDocument/2006/relationships/image" Target="../media/image20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6" Type="http://schemas.openxmlformats.org/officeDocument/2006/relationships/image" Target="../media/image21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5.mp4"/><Relationship Id="rId1" Type="http://schemas.microsoft.com/office/2007/relationships/media" Target="../media/media15.mp4"/><Relationship Id="rId6" Type="http://schemas.openxmlformats.org/officeDocument/2006/relationships/image" Target="../media/image2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6.mp4"/><Relationship Id="rId1" Type="http://schemas.microsoft.com/office/2007/relationships/media" Target="../media/media16.mp4"/><Relationship Id="rId6" Type="http://schemas.openxmlformats.org/officeDocument/2006/relationships/image" Target="../media/image2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7.mp4"/><Relationship Id="rId1" Type="http://schemas.microsoft.com/office/2007/relationships/media" Target="../media/media17.mp4"/><Relationship Id="rId6" Type="http://schemas.openxmlformats.org/officeDocument/2006/relationships/image" Target="../media/image2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8.mp4"/><Relationship Id="rId1" Type="http://schemas.microsoft.com/office/2007/relationships/media" Target="../media/media18.mp4"/><Relationship Id="rId6" Type="http://schemas.openxmlformats.org/officeDocument/2006/relationships/image" Target="../media/image25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文本框 63"/>
          <p:cNvSpPr txBox="1"/>
          <p:nvPr/>
        </p:nvSpPr>
        <p:spPr>
          <a:xfrm>
            <a:off x="1104582" y="1313885"/>
            <a:ext cx="7452360" cy="175432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5400" b="1" dirty="0">
                <a:solidFill>
                  <a:srgbClr val="14293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Yuppy SC" panose="020F0603040207020204" pitchFamily="34" charset="-122"/>
              </a:rPr>
              <a:t>Easy Paper Plus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srgbClr val="14293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Yuppy SC" panose="020F0603040207020204" pitchFamily="34" charset="-122"/>
              </a:rPr>
              <a:t>Alpha</a:t>
            </a: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14293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Yuppy SC" panose="020F0603040207020204" pitchFamily="34" charset="-122"/>
              </a:rPr>
              <a:t>版本展示</a:t>
            </a:r>
            <a:endParaRPr kumimoji="0" lang="en-US" altLang="zh-CN" sz="5400" b="1" i="0" u="none" strike="noStrike" kern="1200" cap="none" spc="0" normalizeH="0" baseline="0" noProof="0" dirty="0">
              <a:ln>
                <a:noFill/>
              </a:ln>
              <a:solidFill>
                <a:srgbClr val="14293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Yuppy SC" panose="020F0603040207020204" pitchFamily="3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1270000" y="3013075"/>
            <a:ext cx="7121525" cy="5219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rPr>
              <a:t>RAG is all you need</a:t>
            </a:r>
            <a:endParaRPr kumimoji="0" lang="zh-CN" altLang="en-US" sz="280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经典综艺体简" panose="02010609000101010101" pitchFamily="49" charset="-122"/>
              <a:ea typeface="经典综艺体简" panose="02010609000101010101" pitchFamily="49" charset="-122"/>
              <a:cs typeface="经典综艺体简" panose="02010609000101010101" pitchFamily="49" charset="-122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2" name="图片 1" descr="buaac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971158" y="4372610"/>
            <a:ext cx="1522730" cy="589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6148441" y="4372610"/>
            <a:ext cx="1522730" cy="589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五边形 7"/>
          <p:cNvSpPr/>
          <p:nvPr/>
        </p:nvSpPr>
        <p:spPr>
          <a:xfrm>
            <a:off x="687705" y="3655695"/>
            <a:ext cx="8286115" cy="762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6185271" y="4458335"/>
            <a:ext cx="1433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日期：</a:t>
            </a:r>
            <a:r>
              <a:rPr lang="en-US" altLang="zh-CN" dirty="0"/>
              <a:t>05-10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3971158" y="4483100"/>
            <a:ext cx="1612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汇报：周靖宇</a:t>
            </a:r>
            <a:endParaRPr lang="en-US" altLang="zh-CN" dirty="0"/>
          </a:p>
        </p:txBody>
      </p:sp>
      <p:sp>
        <p:nvSpPr>
          <p:cNvPr id="13" name="矩形 12"/>
          <p:cNvSpPr/>
          <p:nvPr/>
        </p:nvSpPr>
        <p:spPr>
          <a:xfrm>
            <a:off x="1550034" y="4372610"/>
            <a:ext cx="1707409" cy="589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550035" y="4483100"/>
            <a:ext cx="1856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Epp</a:t>
            </a:r>
            <a:r>
              <a:rPr lang="zh-CN" altLang="en-US" dirty="0"/>
              <a:t>小组</a:t>
            </a:r>
            <a:endParaRPr lang="en-US" altLang="zh-CN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755C330-0916-442B-9C6A-5F4438FD0F7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549400" y="5288915"/>
            <a:ext cx="6122035" cy="5899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小组成员：周靖宇 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zh-CN" altLang="en-US" dirty="0">
                <a:solidFill>
                  <a:schemeClr val="tx1"/>
                </a:solidFill>
              </a:rPr>
              <a:t>陈俊华 黄一轩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zh-CN" altLang="en-US" dirty="0">
                <a:solidFill>
                  <a:schemeClr val="tx1"/>
                </a:solidFill>
              </a:rPr>
              <a:t>杨博文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zh-CN" altLang="en-US" dirty="0">
                <a:solidFill>
                  <a:schemeClr val="tx1"/>
                </a:solidFill>
              </a:rPr>
              <a:t>金楷茗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zh-CN" altLang="en-US" dirty="0">
                <a:solidFill>
                  <a:schemeClr val="tx1"/>
                </a:solidFill>
              </a:rPr>
              <a:t>李雨萌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3D3CF50-E35B-425F-9D9F-CB0898A7180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4559" y="2044776"/>
            <a:ext cx="3214816" cy="3214816"/>
          </a:xfrm>
          <a:prstGeom prst="rect">
            <a:avLst/>
          </a:prstGeom>
        </p:spPr>
      </p:pic>
    </p:spTree>
  </p:cSld>
  <p:clrMapOvr>
    <a:masterClrMapping/>
  </p:clrMapOvr>
  <p:transition advTm="3889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圆角矩形 22"/>
          <p:cNvSpPr/>
          <p:nvPr/>
        </p:nvSpPr>
        <p:spPr>
          <a:xfrm>
            <a:off x="999459" y="971885"/>
            <a:ext cx="9962708" cy="5581314"/>
          </a:xfrm>
          <a:prstGeom prst="roundRect">
            <a:avLst>
              <a:gd name="adj" fmla="val 6207"/>
            </a:avLst>
          </a:prstGeom>
          <a:noFill/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 panose="020B060403050404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73685" y="121285"/>
            <a:ext cx="85680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TASK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文献检索功能</a:t>
            </a:r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语义检索</a:t>
            </a:r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关键词检索</a:t>
            </a: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268730" y="3725545"/>
            <a:ext cx="2078990" cy="1456690"/>
            <a:chOff x="2268" y="3418"/>
            <a:chExt cx="3274" cy="2294"/>
          </a:xfrm>
        </p:grpSpPr>
        <p:sp>
          <p:nvSpPr>
            <p:cNvPr id="5" name="矩形 4"/>
            <p:cNvSpPr/>
            <p:nvPr/>
          </p:nvSpPr>
          <p:spPr>
            <a:xfrm>
              <a:off x="2646" y="3418"/>
              <a:ext cx="2896" cy="1670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2446" y="3730"/>
              <a:ext cx="2896" cy="1670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矩形 1"/>
            <p:cNvSpPr/>
            <p:nvPr/>
          </p:nvSpPr>
          <p:spPr>
            <a:xfrm>
              <a:off x="2268" y="4042"/>
              <a:ext cx="2896" cy="1670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/>
                <a:t>标题</a:t>
              </a:r>
              <a:r>
                <a:rPr lang="en-US" altLang="zh-CN"/>
                <a:t>+</a:t>
              </a:r>
              <a:r>
                <a:rPr lang="zh-CN" altLang="en-US"/>
                <a:t>摘要</a:t>
              </a:r>
            </a:p>
          </p:txBody>
        </p:sp>
      </p:grpSp>
      <p:cxnSp>
        <p:nvCxnSpPr>
          <p:cNvPr id="12" name="直接箭头连接符 11"/>
          <p:cNvCxnSpPr/>
          <p:nvPr/>
        </p:nvCxnSpPr>
        <p:spPr>
          <a:xfrm>
            <a:off x="3441700" y="4652010"/>
            <a:ext cx="823595" cy="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4293235" y="3792220"/>
            <a:ext cx="1212215" cy="24123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>
                <a:solidFill>
                  <a:schemeClr val="tx1"/>
                </a:solidFill>
              </a:rPr>
              <a:t>bge-large-zh-v1.5</a:t>
            </a:r>
            <a:endParaRPr lang="en-US" altLang="zh-CN" sz="2400"/>
          </a:p>
        </p:txBody>
      </p:sp>
      <p:cxnSp>
        <p:nvCxnSpPr>
          <p:cNvPr id="14" name="直接箭头连接符 13"/>
          <p:cNvCxnSpPr/>
          <p:nvPr/>
        </p:nvCxnSpPr>
        <p:spPr>
          <a:xfrm flipV="1">
            <a:off x="5593080" y="4262755"/>
            <a:ext cx="709295" cy="1079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grpSp>
        <p:nvGrpSpPr>
          <p:cNvPr id="41" name="组合 40"/>
          <p:cNvGrpSpPr/>
          <p:nvPr/>
        </p:nvGrpSpPr>
        <p:grpSpPr>
          <a:xfrm>
            <a:off x="6365875" y="3792220"/>
            <a:ext cx="1785620" cy="650240"/>
            <a:chOff x="12753" y="4376"/>
            <a:chExt cx="3296" cy="1024"/>
          </a:xfrm>
        </p:grpSpPr>
        <p:sp>
          <p:nvSpPr>
            <p:cNvPr id="18" name="矩形 17"/>
            <p:cNvSpPr/>
            <p:nvPr/>
          </p:nvSpPr>
          <p:spPr>
            <a:xfrm>
              <a:off x="13175" y="4376"/>
              <a:ext cx="2874" cy="512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12975" y="4621"/>
              <a:ext cx="2874" cy="512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12753" y="4888"/>
              <a:ext cx="2896" cy="512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/>
                <a:t>词向量嵌入</a:t>
              </a:r>
            </a:p>
          </p:txBody>
        </p:sp>
      </p:grpSp>
      <p:cxnSp>
        <p:nvCxnSpPr>
          <p:cNvPr id="19" name="直接箭头连接符 18"/>
          <p:cNvCxnSpPr/>
          <p:nvPr/>
        </p:nvCxnSpPr>
        <p:spPr>
          <a:xfrm>
            <a:off x="8202930" y="4271645"/>
            <a:ext cx="459105" cy="47434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grpSp>
        <p:nvGrpSpPr>
          <p:cNvPr id="27" name="组合 26"/>
          <p:cNvGrpSpPr/>
          <p:nvPr/>
        </p:nvGrpSpPr>
        <p:grpSpPr>
          <a:xfrm>
            <a:off x="7747856" y="4696940"/>
            <a:ext cx="2256790" cy="1112040"/>
            <a:chOff x="8838" y="7856"/>
            <a:chExt cx="3321" cy="2228"/>
          </a:xfrm>
        </p:grpSpPr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024" y="8012"/>
              <a:ext cx="2072" cy="2072"/>
            </a:xfrm>
            <a:prstGeom prst="rect">
              <a:avLst/>
            </a:prstGeom>
          </p:spPr>
        </p:pic>
        <p:sp>
          <p:nvSpPr>
            <p:cNvPr id="25" name="文本框 24"/>
            <p:cNvSpPr txBox="1"/>
            <p:nvPr/>
          </p:nvSpPr>
          <p:spPr>
            <a:xfrm>
              <a:off x="8838" y="7856"/>
              <a:ext cx="3321" cy="7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>
                  <a:solidFill>
                    <a:schemeClr val="tx1"/>
                  </a:solidFill>
                </a:rPr>
                <a:t>FAISS</a:t>
              </a:r>
              <a:r>
                <a:rPr lang="zh-CN" altLang="en-US" b="1">
                  <a:solidFill>
                    <a:schemeClr val="tx1"/>
                  </a:solidFill>
                </a:rPr>
                <a:t>本地向量库</a:t>
              </a:r>
            </a:p>
          </p:txBody>
        </p:sp>
      </p:grpSp>
      <p:sp>
        <p:nvSpPr>
          <p:cNvPr id="26" name="矩形 25"/>
          <p:cNvSpPr/>
          <p:nvPr/>
        </p:nvSpPr>
        <p:spPr>
          <a:xfrm>
            <a:off x="1890395" y="5643245"/>
            <a:ext cx="1330325" cy="45656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查询文本</a:t>
            </a:r>
          </a:p>
        </p:txBody>
      </p:sp>
      <p:cxnSp>
        <p:nvCxnSpPr>
          <p:cNvPr id="37" name="直接箭头连接符 36"/>
          <p:cNvCxnSpPr/>
          <p:nvPr/>
        </p:nvCxnSpPr>
        <p:spPr>
          <a:xfrm>
            <a:off x="5582920" y="5849620"/>
            <a:ext cx="655320" cy="14605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/>
          <p:nvPr/>
        </p:nvCxnSpPr>
        <p:spPr>
          <a:xfrm flipV="1">
            <a:off x="3379470" y="5879465"/>
            <a:ext cx="913765" cy="20955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/>
          <p:nvPr/>
        </p:nvCxnSpPr>
        <p:spPr>
          <a:xfrm flipV="1">
            <a:off x="8989060" y="5336540"/>
            <a:ext cx="688340" cy="1270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9850120" y="4555490"/>
            <a:ext cx="1111885" cy="134493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sz="2400">
                <a:solidFill>
                  <a:schemeClr val="tx1"/>
                </a:solidFill>
              </a:rPr>
              <a:t>匹配</a:t>
            </a:r>
          </a:p>
          <a:p>
            <a:pPr algn="ctr">
              <a:buClrTx/>
              <a:buSzTx/>
              <a:buFontTx/>
            </a:pPr>
            <a:r>
              <a:rPr lang="zh-CN" altLang="en-US" sz="2400">
                <a:solidFill>
                  <a:schemeClr val="tx1"/>
                </a:solidFill>
              </a:rPr>
              <a:t>结果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5189855" y="332422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语义检索流程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249045" y="1593215"/>
            <a:ext cx="959485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/>
              <a:t>嵌入模型</a:t>
            </a:r>
            <a:r>
              <a:rPr lang="zh-CN" altLang="en-US" dirty="0"/>
              <a:t>：</a:t>
            </a:r>
            <a:r>
              <a:rPr lang="en-US" altLang="zh-CN" dirty="0">
                <a:sym typeface="+mn-ea"/>
              </a:rPr>
              <a:t>bge-large-zh-v1.5</a:t>
            </a:r>
            <a:r>
              <a:rPr lang="zh-CN" altLang="en-US" dirty="0">
                <a:sym typeface="+mn-ea"/>
              </a:rPr>
              <a:t>（由北京智源人工智能研究院开源），参数量</a:t>
            </a:r>
            <a:r>
              <a:rPr lang="en-US" altLang="zh-CN" dirty="0">
                <a:sym typeface="+mn-ea"/>
              </a:rPr>
              <a:t>1.3B</a:t>
            </a:r>
            <a:r>
              <a:rPr lang="zh-CN" altLang="en-US" dirty="0">
                <a:sym typeface="+mn-ea"/>
              </a:rPr>
              <a:t>，效果良好，支持中英文嵌入，完美适配我们的任务（文章英文，问题中文）。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sym typeface="+mn-ea"/>
              </a:rPr>
              <a:t>本地向量库</a:t>
            </a:r>
            <a:r>
              <a:rPr lang="zh-CN" altLang="en-US" dirty="0">
                <a:sym typeface="+mn-ea"/>
              </a:rPr>
              <a:t>：</a:t>
            </a:r>
            <a:r>
              <a:rPr lang="en-US" altLang="zh-CN" dirty="0">
                <a:sym typeface="+mn-ea"/>
              </a:rPr>
              <a:t>FAISS</a:t>
            </a:r>
            <a:r>
              <a:rPr lang="zh-CN" altLang="en-US" dirty="0">
                <a:sym typeface="+mn-ea"/>
              </a:rPr>
              <a:t>，支持在高维空间中进行快速的相似性搜索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由于目前文献库较小，使用</a:t>
            </a:r>
            <a:r>
              <a:rPr lang="en-US" altLang="zh-CN" dirty="0">
                <a:sym typeface="+mn-ea"/>
              </a:rPr>
              <a:t>Flat</a:t>
            </a:r>
            <a:r>
              <a:rPr lang="zh-CN" altLang="en-US" dirty="0">
                <a:sym typeface="+mn-ea"/>
              </a:rPr>
              <a:t>索引，暴力枚举搜索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后续扩展数据库后，可考虑使用倒排文件系统（IVF），乘积量化（PQ）等索引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6238875" y="5679440"/>
            <a:ext cx="1983105" cy="650240"/>
            <a:chOff x="12753" y="4376"/>
            <a:chExt cx="3296" cy="1024"/>
          </a:xfrm>
        </p:grpSpPr>
        <p:sp>
          <p:nvSpPr>
            <p:cNvPr id="23" name="矩形 22"/>
            <p:cNvSpPr/>
            <p:nvPr/>
          </p:nvSpPr>
          <p:spPr>
            <a:xfrm>
              <a:off x="13175" y="4376"/>
              <a:ext cx="2874" cy="512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12975" y="4621"/>
              <a:ext cx="2874" cy="512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12753" y="4888"/>
              <a:ext cx="2896" cy="512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/>
                <a:t>词向量嵌入</a:t>
              </a:r>
            </a:p>
          </p:txBody>
        </p:sp>
      </p:grpSp>
      <p:cxnSp>
        <p:nvCxnSpPr>
          <p:cNvPr id="39" name="直接箭头连接符 38"/>
          <p:cNvCxnSpPr/>
          <p:nvPr/>
        </p:nvCxnSpPr>
        <p:spPr>
          <a:xfrm flipV="1">
            <a:off x="8235315" y="5647690"/>
            <a:ext cx="606425" cy="389255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3" name="文本框 42"/>
          <p:cNvSpPr txBox="1"/>
          <p:nvPr/>
        </p:nvSpPr>
        <p:spPr>
          <a:xfrm>
            <a:off x="8841740" y="5320030"/>
            <a:ext cx="109283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>
                <a:sym typeface="+mn-ea"/>
              </a:rPr>
              <a:t>Flat</a:t>
            </a:r>
          </a:p>
          <a:p>
            <a:pPr algn="ctr"/>
            <a:r>
              <a:rPr lang="en-US" altLang="zh-CN">
                <a:sym typeface="+mn-ea"/>
              </a:rPr>
              <a:t>K=100</a:t>
            </a:r>
          </a:p>
          <a:p>
            <a:pPr algn="ctr"/>
            <a:r>
              <a:rPr lang="zh-CN" altLang="en-US">
                <a:sym typeface="+mn-ea"/>
              </a:rPr>
              <a:t>阈值</a:t>
            </a:r>
            <a:r>
              <a:rPr lang="en-US" altLang="zh-CN">
                <a:sym typeface="+mn-ea"/>
              </a:rPr>
              <a:t>=0.3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4339590" y="3810000"/>
            <a:ext cx="11550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/>
              <a:t>词向量</a:t>
            </a:r>
          </a:p>
          <a:p>
            <a:pPr algn="ctr"/>
            <a:r>
              <a:rPr lang="zh-CN" altLang="en-US" b="1"/>
              <a:t>嵌入模型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920005B2-93EE-42CC-9F07-D08ED1B24054}"/>
              </a:ext>
            </a:extLst>
          </p:cNvPr>
          <p:cNvSpPr/>
          <p:nvPr/>
        </p:nvSpPr>
        <p:spPr>
          <a:xfrm>
            <a:off x="999458" y="775396"/>
            <a:ext cx="4318853" cy="697864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b="1" kern="0" dirty="0">
                <a:solidFill>
                  <a:prstClr val="white"/>
                </a:solidFill>
                <a:latin typeface="Verdana" panose="020B0604030504040204"/>
                <a:ea typeface="微软雅黑" panose="020B0503020204020204" pitchFamily="34" charset="-122"/>
              </a:rPr>
              <a:t>核心功能：检索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 panose="020B0604030504040204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p:transition advTm="21142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9" y="775396"/>
            <a:ext cx="9962708" cy="5777803"/>
            <a:chOff x="5619750" y="1399829"/>
            <a:chExt cx="6237288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50" y="1399829"/>
              <a:ext cx="2972086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 panose="020B0604030504040204"/>
                  <a:ea typeface="微软雅黑" panose="020B0503020204020204" pitchFamily="34" charset="-122"/>
                  <a:cs typeface="+mn-cs"/>
                </a:rPr>
                <a:t>检索模块</a:t>
              </a:r>
              <a:r>
                <a:rPr kumimoji="0" lang="en-US" altLang="zh-CN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 panose="020B0604030504040204"/>
                  <a:ea typeface="微软雅黑" panose="020B0503020204020204" pitchFamily="34" charset="-122"/>
                  <a:cs typeface="+mn-cs"/>
                </a:rPr>
                <a:t>—</a:t>
              </a:r>
              <a:r>
                <a:rPr kumimoji="0" lang="zh-CN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 panose="020B0604030504040204"/>
                  <a:ea typeface="微软雅黑" panose="020B0503020204020204" pitchFamily="34" charset="-122"/>
                  <a:cs typeface="+mn-cs"/>
                </a:rPr>
                <a:t>关键词检索</a:t>
              </a: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73685" y="121285"/>
            <a:ext cx="869505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TASK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文献检索功能</a:t>
            </a:r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=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语义检索</a:t>
            </a:r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+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关键词检索</a:t>
            </a:r>
            <a:endParaRPr kumimoji="1" lang="zh-CN" altLang="en-US" sz="32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zh-CN" altLang="en-US" sz="32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249045" y="1783715"/>
            <a:ext cx="971296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精心构造提示词模板，配合</a:t>
            </a:r>
            <a:r>
              <a:rPr lang="en-US" altLang="zh-CN" dirty="0" err="1">
                <a:sym typeface="+mn-ea"/>
              </a:rPr>
              <a:t>Langchain</a:t>
            </a:r>
            <a:r>
              <a:rPr lang="zh-CN" altLang="en-US" dirty="0">
                <a:sym typeface="+mn-ea"/>
              </a:rPr>
              <a:t>的提示技术，精准获取问题关键词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在数据库中对标题和摘要属性进行字符串模糊查询，按匹配结果数由高至低过滤结果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sym typeface="+mn-ea"/>
              </a:rPr>
              <a:t>最终检索结果</a:t>
            </a:r>
            <a:r>
              <a:rPr lang="en-US" altLang="zh-CN" b="1" dirty="0">
                <a:sym typeface="+mn-ea"/>
              </a:rPr>
              <a:t> = </a:t>
            </a:r>
            <a:r>
              <a:rPr lang="zh-CN" altLang="en-US" b="1" dirty="0">
                <a:sym typeface="+mn-ea"/>
              </a:rPr>
              <a:t>语义检索过滤结果</a:t>
            </a:r>
            <a:r>
              <a:rPr lang="en-US" altLang="zh-CN" b="1" dirty="0">
                <a:sym typeface="+mn-ea"/>
              </a:rPr>
              <a:t> + </a:t>
            </a:r>
            <a:r>
              <a:rPr lang="zh-CN" altLang="en-US" b="1" dirty="0">
                <a:sym typeface="+mn-ea"/>
              </a:rPr>
              <a:t>关键词检索过滤结果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1335405" y="3360420"/>
            <a:ext cx="9182735" cy="2950845"/>
            <a:chOff x="2103" y="5292"/>
            <a:chExt cx="14461" cy="4647"/>
          </a:xfrm>
        </p:grpSpPr>
        <p:grpSp>
          <p:nvGrpSpPr>
            <p:cNvPr id="32" name="组合 31"/>
            <p:cNvGrpSpPr/>
            <p:nvPr/>
          </p:nvGrpSpPr>
          <p:grpSpPr>
            <a:xfrm>
              <a:off x="2103" y="5292"/>
              <a:ext cx="14461" cy="4647"/>
              <a:chOff x="1982" y="5292"/>
              <a:chExt cx="14461" cy="4647"/>
            </a:xfrm>
          </p:grpSpPr>
          <p:cxnSp>
            <p:nvCxnSpPr>
              <p:cNvPr id="12" name="直接箭头连接符 11"/>
              <p:cNvCxnSpPr/>
              <p:nvPr/>
            </p:nvCxnSpPr>
            <p:spPr>
              <a:xfrm>
                <a:off x="4220" y="7372"/>
                <a:ext cx="1297" cy="0"/>
              </a:xfrm>
              <a:prstGeom prst="straightConnector1">
                <a:avLst/>
              </a:prstGeom>
              <a:ln>
                <a:tailEnd type="arrow" w="med" len="med"/>
              </a:ln>
            </p:spPr>
            <p:style>
              <a:lnRef idx="3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sp>
            <p:nvSpPr>
              <p:cNvPr id="13" name="矩形 12"/>
              <p:cNvSpPr/>
              <p:nvPr/>
            </p:nvSpPr>
            <p:spPr>
              <a:xfrm>
                <a:off x="5553" y="6140"/>
                <a:ext cx="1909" cy="3799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>
                    <a:solidFill>
                      <a:schemeClr val="tx1"/>
                    </a:solidFill>
                  </a:rPr>
                  <a:t>chatglm-3</a:t>
                </a:r>
                <a:endParaRPr lang="en-US" altLang="zh-CN" sz="2400"/>
              </a:p>
            </p:txBody>
          </p:sp>
          <p:cxnSp>
            <p:nvCxnSpPr>
              <p:cNvPr id="14" name="直接箭头连接符 13"/>
              <p:cNvCxnSpPr/>
              <p:nvPr/>
            </p:nvCxnSpPr>
            <p:spPr>
              <a:xfrm flipV="1">
                <a:off x="7543" y="8065"/>
                <a:ext cx="1117" cy="17"/>
              </a:xfrm>
              <a:prstGeom prst="straightConnector1">
                <a:avLst/>
              </a:prstGeom>
              <a:ln>
                <a:tailEnd type="arrow" w="med" len="med"/>
              </a:ln>
            </p:spPr>
            <p:style>
              <a:lnRef idx="3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grpSp>
            <p:nvGrpSpPr>
              <p:cNvPr id="41" name="组合 40"/>
              <p:cNvGrpSpPr/>
              <p:nvPr/>
            </p:nvGrpSpPr>
            <p:grpSpPr>
              <a:xfrm>
                <a:off x="8641" y="7590"/>
                <a:ext cx="2021" cy="1024"/>
                <a:chOff x="12753" y="4376"/>
                <a:chExt cx="3296" cy="1024"/>
              </a:xfrm>
            </p:grpSpPr>
            <p:sp>
              <p:nvSpPr>
                <p:cNvPr id="18" name="矩形 17"/>
                <p:cNvSpPr/>
                <p:nvPr/>
              </p:nvSpPr>
              <p:spPr>
                <a:xfrm>
                  <a:off x="13175" y="4376"/>
                  <a:ext cx="2874" cy="512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" name="矩形 16"/>
                <p:cNvSpPr/>
                <p:nvPr/>
              </p:nvSpPr>
              <p:spPr>
                <a:xfrm>
                  <a:off x="12975" y="4621"/>
                  <a:ext cx="2874" cy="512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" name="矩形 15"/>
                <p:cNvSpPr/>
                <p:nvPr/>
              </p:nvSpPr>
              <p:spPr>
                <a:xfrm>
                  <a:off x="12753" y="4888"/>
                  <a:ext cx="2896" cy="512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/>
                    <a:t>关键词</a:t>
                  </a:r>
                </a:p>
              </p:txBody>
            </p:sp>
          </p:grpSp>
          <p:grpSp>
            <p:nvGrpSpPr>
              <p:cNvPr id="27" name="组合 26"/>
              <p:cNvGrpSpPr/>
              <p:nvPr/>
            </p:nvGrpSpPr>
            <p:grpSpPr>
              <a:xfrm>
                <a:off x="11441" y="7293"/>
                <a:ext cx="2217" cy="1756"/>
                <a:chOff x="9024" y="7849"/>
                <a:chExt cx="2072" cy="2235"/>
              </a:xfrm>
            </p:grpSpPr>
            <p:pic>
              <p:nvPicPr>
                <p:cNvPr id="24" name="图片 23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9024" y="8012"/>
                  <a:ext cx="2072" cy="2072"/>
                </a:xfrm>
                <a:prstGeom prst="rect">
                  <a:avLst/>
                </a:prstGeom>
              </p:spPr>
            </p:pic>
            <p:sp>
              <p:nvSpPr>
                <p:cNvPr id="25" name="文本框 24"/>
                <p:cNvSpPr txBox="1"/>
                <p:nvPr/>
              </p:nvSpPr>
              <p:spPr>
                <a:xfrm>
                  <a:off x="9410" y="7849"/>
                  <a:ext cx="1512" cy="7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>
                      <a:solidFill>
                        <a:schemeClr val="tx1"/>
                      </a:solidFill>
                    </a:rPr>
                    <a:t>MySQL</a:t>
                  </a:r>
                </a:p>
              </p:txBody>
            </p:sp>
          </p:grpSp>
          <p:sp>
            <p:nvSpPr>
              <p:cNvPr id="26" name="矩形 25"/>
              <p:cNvSpPr/>
              <p:nvPr/>
            </p:nvSpPr>
            <p:spPr>
              <a:xfrm>
                <a:off x="2088" y="8982"/>
                <a:ext cx="2095" cy="719"/>
              </a:xfrm>
              <a:prstGeom prst="rect">
                <a:avLst/>
              </a:prstGeom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/>
                  <a:t>查询文本</a:t>
                </a:r>
              </a:p>
            </p:txBody>
          </p:sp>
          <p:cxnSp>
            <p:nvCxnSpPr>
              <p:cNvPr id="38" name="直接箭头连接符 37"/>
              <p:cNvCxnSpPr/>
              <p:nvPr/>
            </p:nvCxnSpPr>
            <p:spPr>
              <a:xfrm>
                <a:off x="4195" y="9325"/>
                <a:ext cx="1277" cy="9"/>
              </a:xfrm>
              <a:prstGeom prst="straightConnector1">
                <a:avLst/>
              </a:prstGeom>
              <a:ln>
                <a:tailEnd type="arrow" w="med" len="med"/>
              </a:ln>
            </p:spPr>
            <p:style>
              <a:lnRef idx="3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cxnSp>
            <p:nvCxnSpPr>
              <p:cNvPr id="42" name="直接箭头连接符 41"/>
              <p:cNvCxnSpPr/>
              <p:nvPr/>
            </p:nvCxnSpPr>
            <p:spPr>
              <a:xfrm>
                <a:off x="13343" y="8104"/>
                <a:ext cx="1218" cy="12"/>
              </a:xfrm>
              <a:prstGeom prst="straightConnector1">
                <a:avLst/>
              </a:prstGeom>
              <a:ln>
                <a:tailEnd type="arrow" w="med" len="med"/>
              </a:ln>
            </p:spPr>
            <p:style>
              <a:lnRef idx="3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sp>
            <p:nvSpPr>
              <p:cNvPr id="45" name="矩形 44"/>
              <p:cNvSpPr/>
              <p:nvPr/>
            </p:nvSpPr>
            <p:spPr>
              <a:xfrm>
                <a:off x="14787" y="6931"/>
                <a:ext cx="1656" cy="2118"/>
              </a:xfrm>
              <a:prstGeom prst="rect">
                <a:avLst/>
              </a:prstGeom>
              <a:effectLst>
                <a:softEdge rad="12700"/>
              </a:effectLst>
            </p:spPr>
            <p:style>
              <a:lnRef idx="0">
                <a:srgbClr val="FFFFFF"/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buClrTx/>
                  <a:buSzTx/>
                  <a:buFontTx/>
                </a:pPr>
                <a:r>
                  <a:rPr lang="zh-CN" altLang="en-US" sz="2400">
                    <a:solidFill>
                      <a:schemeClr val="tx1"/>
                    </a:solidFill>
                  </a:rPr>
                  <a:t>匹配结果</a:t>
                </a:r>
              </a:p>
            </p:txBody>
          </p:sp>
          <p:sp>
            <p:nvSpPr>
              <p:cNvPr id="47" name="文本框 46"/>
              <p:cNvSpPr txBox="1"/>
              <p:nvPr/>
            </p:nvSpPr>
            <p:spPr>
              <a:xfrm>
                <a:off x="8173" y="5292"/>
                <a:ext cx="2950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b="1"/>
                  <a:t>关键词检索流程</a:t>
                </a:r>
              </a:p>
            </p:txBody>
          </p:sp>
          <p:sp>
            <p:nvSpPr>
              <p:cNvPr id="43" name="文本框 42"/>
              <p:cNvSpPr txBox="1"/>
              <p:nvPr/>
            </p:nvSpPr>
            <p:spPr>
              <a:xfrm>
                <a:off x="11630" y="8893"/>
                <a:ext cx="2237" cy="663"/>
              </a:xfrm>
              <a:prstGeom prst="rect">
                <a:avLst/>
              </a:prstGeom>
              <a:noFill/>
            </p:spPr>
            <p:txBody>
              <a:bodyPr wrap="square" rtlCol="0" anchor="t">
                <a:noAutofit/>
              </a:bodyPr>
              <a:lstStyle/>
              <a:p>
                <a:r>
                  <a:rPr lang="zh-CN" altLang="en-US" b="1" i="1">
                    <a:sym typeface="+mn-ea"/>
                  </a:rPr>
                  <a:t>模糊查询</a:t>
                </a: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2088" y="6133"/>
                <a:ext cx="2096" cy="2610"/>
              </a:xfrm>
              <a:prstGeom prst="rect">
                <a:avLst/>
              </a:prstGeom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/>
                  <a:t>请提取出精炼的关键词</a:t>
                </a: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1982" y="6140"/>
                <a:ext cx="2256" cy="58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zh-CN" altLang="en-US" b="1">
                    <a:sym typeface="+mn-ea"/>
                  </a:rPr>
                  <a:t>提示词模板</a:t>
                </a:r>
              </a:p>
            </p:txBody>
          </p:sp>
          <p:cxnSp>
            <p:nvCxnSpPr>
              <p:cNvPr id="30" name="直接箭头连接符 29"/>
              <p:cNvCxnSpPr/>
              <p:nvPr/>
            </p:nvCxnSpPr>
            <p:spPr>
              <a:xfrm flipV="1">
                <a:off x="10902" y="8095"/>
                <a:ext cx="728" cy="15"/>
              </a:xfrm>
              <a:prstGeom prst="straightConnector1">
                <a:avLst/>
              </a:prstGeom>
              <a:ln>
                <a:tailEnd type="arrow" w="med" len="med"/>
              </a:ln>
            </p:spPr>
            <p:style>
              <a:lnRef idx="3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</p:grpSp>
        <p:sp>
          <p:nvSpPr>
            <p:cNvPr id="44" name="文本框 43"/>
            <p:cNvSpPr txBox="1"/>
            <p:nvPr/>
          </p:nvSpPr>
          <p:spPr>
            <a:xfrm>
              <a:off x="5593" y="6140"/>
              <a:ext cx="215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/>
                <a:t>大语言模型</a:t>
              </a: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3464" y="8027"/>
              <a:ext cx="1377" cy="95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/>
                <a:t>匹配数</a:t>
              </a:r>
            </a:p>
            <a:p>
              <a:pPr algn="ctr"/>
              <a:r>
                <a:rPr lang="zh-CN" altLang="en-US"/>
                <a:t>过滤</a:t>
              </a:r>
            </a:p>
          </p:txBody>
        </p:sp>
      </p:grpSp>
    </p:spTree>
  </p:cSld>
  <p:clrMapOvr>
    <a:masterClrMapping/>
  </p:clrMapOvr>
  <p:transition advTm="8141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9962710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2703876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功能展示：论文检索</a:t>
              </a:r>
              <a:endPara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pic>
        <p:nvPicPr>
          <p:cNvPr id="3" name="语义检索">
            <a:hlinkClick r:id="" action="ppaction://media"/>
            <a:extLst>
              <a:ext uri="{FF2B5EF4-FFF2-40B4-BE49-F238E27FC236}">
                <a16:creationId xmlns:a16="http://schemas.microsoft.com/office/drawing/2014/main" id="{27634FD0-B827-4A83-B3C1-836B83F77F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83227" y="1669749"/>
            <a:ext cx="7025546" cy="4390649"/>
          </a:xfrm>
          <a:prstGeom prst="rect">
            <a:avLst/>
          </a:prstGeom>
          <a:solidFill>
            <a:srgbClr val="4F81BD"/>
          </a:solidFill>
          <a:ln>
            <a:noFill/>
          </a:ln>
          <a:effectLst>
            <a:innerShdw blurRad="469900">
              <a:srgbClr val="000000">
                <a:alpha val="86000"/>
              </a:srgbClr>
            </a:innerShdw>
          </a:effectLst>
          <a:scene3d>
            <a:camera prst="orthographicFront"/>
            <a:lightRig rig="soft" dir="t"/>
          </a:scene3d>
          <a:sp3d/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28C6330F-C2D4-465D-8E72-A739C3903C82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  <p:extLst>
      <p:ext uri="{BB962C8B-B14F-4D97-AF65-F5344CB8AC3E}">
        <p14:creationId xmlns:p14="http://schemas.microsoft.com/office/powerpoint/2010/main" val="1558217291"/>
      </p:ext>
    </p:extLst>
  </p:cSld>
  <p:clrMapOvr>
    <a:masterClrMapping/>
  </p:clrMapOvr>
  <p:transition advTm="7023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3"/>
        <p14:stopEvt time="6403" objId="3"/>
      </p14:showEvt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9962710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2703876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关键技术：</a:t>
              </a:r>
              <a:r>
                <a:rPr lang="en-US" altLang="zh-CN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RAG</a:t>
              </a:r>
              <a:endPara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727903E-552A-43FC-BBAC-F5085C812C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2444" y="1927424"/>
            <a:ext cx="6424570" cy="417161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35576983-D851-4165-82EE-B649C7B3DDA3}"/>
              </a:ext>
            </a:extLst>
          </p:cNvPr>
          <p:cNvSpPr txBox="1"/>
          <p:nvPr/>
        </p:nvSpPr>
        <p:spPr>
          <a:xfrm>
            <a:off x="1007411" y="2263784"/>
            <a:ext cx="309503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通过</a:t>
            </a:r>
            <a:r>
              <a:rPr lang="en-US" altLang="zh-CN" dirty="0"/>
              <a:t>sentence-embedding</a:t>
            </a:r>
            <a:r>
              <a:rPr lang="zh-CN" altLang="en-US" dirty="0"/>
              <a:t>将文档向量化存入到知识库中，使用向量化检索进行检索，使用预设好的提示词模板得到相应的回答。</a:t>
            </a:r>
            <a:endParaRPr lang="en-US" altLang="zh-CN" dirty="0"/>
          </a:p>
          <a:p>
            <a:endParaRPr lang="en-US" altLang="zh-Hans-HK" dirty="0"/>
          </a:p>
          <a:p>
            <a:r>
              <a:rPr lang="zh-CN" altLang="en-US" dirty="0"/>
              <a:t>嵌入模型为</a:t>
            </a:r>
            <a:r>
              <a:rPr lang="en-US" altLang="zh-CN" dirty="0">
                <a:sym typeface="+mn-ea"/>
              </a:rPr>
              <a:t> bge-large-zh-v1.5</a:t>
            </a:r>
          </a:p>
          <a:p>
            <a:endParaRPr lang="en-US" altLang="zh-Hans-HK" dirty="0">
              <a:sym typeface="+mn-ea"/>
            </a:endParaRPr>
          </a:p>
          <a:p>
            <a:r>
              <a:rPr lang="zh-CN" altLang="en-US" dirty="0">
                <a:sym typeface="+mn-ea"/>
              </a:rPr>
              <a:t>语言模型为</a:t>
            </a:r>
            <a:r>
              <a:rPr lang="en-US" altLang="zh-CN" dirty="0">
                <a:sym typeface="+mn-ea"/>
              </a:rPr>
              <a:t>chatglm3-6b</a:t>
            </a:r>
            <a:endParaRPr lang="zh-Hans-HK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04AD378-F0BA-417D-A859-E309E0E7F83C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  <p:extLst>
      <p:ext uri="{BB962C8B-B14F-4D97-AF65-F5344CB8AC3E}">
        <p14:creationId xmlns:p14="http://schemas.microsoft.com/office/powerpoint/2010/main" val="2835539420"/>
      </p:ext>
    </p:extLst>
  </p:cSld>
  <p:clrMapOvr>
    <a:masterClrMapping/>
  </p:clrMapOvr>
  <p:transition advTm="25170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9962710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2703876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核心功能：对话式检索</a:t>
              </a:r>
              <a:endPara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97A8364-7D23-4038-9FF4-C3D031A563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9832" y="1739085"/>
            <a:ext cx="4477265" cy="464498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C75FCEA-B83B-4440-9929-0DEE34218897}"/>
              </a:ext>
            </a:extLst>
          </p:cNvPr>
          <p:cNvSpPr txBox="1"/>
          <p:nvPr/>
        </p:nvSpPr>
        <p:spPr>
          <a:xfrm>
            <a:off x="6227805" y="1840971"/>
            <a:ext cx="42136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    用户通过对话的方式得到检索结果的部分信息，同时支持重新检索，以及知识库环境变更。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主要功能：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检索结果总结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上下文知识库推理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论文检索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论文循证</a:t>
            </a:r>
            <a:endParaRPr lang="zh-Hans-HK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8F5ADAC-9780-4345-92C9-2858489DD0A7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  <p:extLst>
      <p:ext uri="{BB962C8B-B14F-4D97-AF65-F5344CB8AC3E}">
        <p14:creationId xmlns:p14="http://schemas.microsoft.com/office/powerpoint/2010/main" val="239580061"/>
      </p:ext>
    </p:extLst>
  </p:cSld>
  <p:clrMapOvr>
    <a:masterClrMapping/>
  </p:clrMapOvr>
  <p:transition advTm="18718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9962710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2917416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功能展示：检索结果总结</a:t>
              </a:r>
              <a:endPara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0850278-776D-46E2-A33F-F82154F82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861" y="2088292"/>
            <a:ext cx="9071898" cy="415254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C1610A1-AF66-42EC-AE89-6105C88D45CB}"/>
              </a:ext>
            </a:extLst>
          </p:cNvPr>
          <p:cNvSpPr txBox="1"/>
          <p:nvPr/>
        </p:nvSpPr>
        <p:spPr>
          <a:xfrm>
            <a:off x="2545492" y="1473260"/>
            <a:ext cx="6660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检索结果后，后台的大模型会根据得到的结果进行总结，对该领域的现状得到一个简单的总结报告。</a:t>
            </a:r>
            <a:endParaRPr lang="zh-Hans-HK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0CEE68-833C-4878-B4FB-73B752F1EFA7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  <p:extLst>
      <p:ext uri="{BB962C8B-B14F-4D97-AF65-F5344CB8AC3E}">
        <p14:creationId xmlns:p14="http://schemas.microsoft.com/office/powerpoint/2010/main" val="1190359793"/>
      </p:ext>
    </p:extLst>
  </p:cSld>
  <p:clrMapOvr>
    <a:masterClrMapping/>
  </p:clrMapOvr>
  <p:transition advTm="10269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9962710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3489889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功能展示：上下文知识库推理</a:t>
              </a:r>
              <a:endPara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7D9324BC-842D-420C-BBDC-C822F575DEDB}"/>
              </a:ext>
            </a:extLst>
          </p:cNvPr>
          <p:cNvSpPr txBox="1"/>
          <p:nvPr/>
        </p:nvSpPr>
        <p:spPr>
          <a:xfrm>
            <a:off x="1758776" y="1542596"/>
            <a:ext cx="8674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在进行对话式检索的时候，后台会将相似度最高的</a:t>
            </a:r>
            <a:r>
              <a:rPr lang="en-US" altLang="zh-CN" dirty="0"/>
              <a:t>10</a:t>
            </a:r>
            <a:r>
              <a:rPr lang="zh-CN" altLang="en-US" dirty="0"/>
              <a:t>篇论文摘要构建一个知识库，当用户需要问该领域的现状时，大模型将会根据从知识库中得到的结果进行相应的推理。</a:t>
            </a:r>
            <a:endParaRPr lang="zh-Hans-HK" altLang="en-US" dirty="0"/>
          </a:p>
        </p:txBody>
      </p:sp>
      <p:pic>
        <p:nvPicPr>
          <p:cNvPr id="3" name="对话式检索-上下文推理">
            <a:hlinkClick r:id="" action="ppaction://media"/>
            <a:extLst>
              <a:ext uri="{FF2B5EF4-FFF2-40B4-BE49-F238E27FC236}">
                <a16:creationId xmlns:a16="http://schemas.microsoft.com/office/drawing/2014/main" id="{47BCFEA0-96B2-4C00-910D-D58AFC9EE0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098855" y="2308007"/>
            <a:ext cx="5994284" cy="3746157"/>
          </a:xfrm>
          <a:prstGeom prst="rect">
            <a:avLst/>
          </a:prstGeom>
          <a:solidFill>
            <a:srgbClr val="4F81BD"/>
          </a:solidFill>
          <a:ln>
            <a:noFill/>
          </a:ln>
          <a:effectLst>
            <a:innerShdw blurRad="469900">
              <a:srgbClr val="000000">
                <a:alpha val="86000"/>
              </a:srgbClr>
            </a:innerShdw>
          </a:effectLst>
          <a:scene3d>
            <a:camera prst="orthographicFront"/>
            <a:lightRig rig="soft" dir="t"/>
          </a:scene3d>
          <a:sp3d/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E3981546-3715-46B5-BE53-24FEBA363957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  <p:extLst>
      <p:ext uri="{BB962C8B-B14F-4D97-AF65-F5344CB8AC3E}">
        <p14:creationId xmlns:p14="http://schemas.microsoft.com/office/powerpoint/2010/main" val="3134894441"/>
      </p:ext>
    </p:extLst>
  </p:cSld>
  <p:clrMapOvr>
    <a:masterClrMapping/>
  </p:clrMapOvr>
  <p:transition advTm="11255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3"/>
        <p14:stopEvt time="11255" objId="3"/>
      </p14:showEvt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9962710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3489889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功能展示：更新检索</a:t>
              </a:r>
              <a:endPara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7D9324BC-842D-420C-BBDC-C822F575DEDB}"/>
              </a:ext>
            </a:extLst>
          </p:cNvPr>
          <p:cNvSpPr txBox="1"/>
          <p:nvPr/>
        </p:nvSpPr>
        <p:spPr>
          <a:xfrm>
            <a:off x="1758776" y="1542596"/>
            <a:ext cx="8674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在进行对话式检索的时候，后台会根据用户输入的内容进行判断，判断用户是否是需要进行新的检索，如果判定成功将在对话框中进行一次新的检索。</a:t>
            </a:r>
            <a:endParaRPr lang="zh-Hans-HK" altLang="en-US" dirty="0"/>
          </a:p>
        </p:txBody>
      </p:sp>
      <p:pic>
        <p:nvPicPr>
          <p:cNvPr id="3" name="对话式检索-检索">
            <a:hlinkClick r:id="" action="ppaction://media"/>
            <a:extLst>
              <a:ext uri="{FF2B5EF4-FFF2-40B4-BE49-F238E27FC236}">
                <a16:creationId xmlns:a16="http://schemas.microsoft.com/office/drawing/2014/main" id="{30A6F3A5-FAB5-4F1B-9A58-5BD6EA6C5C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00980" y="2188927"/>
            <a:ext cx="6390033" cy="3993482"/>
          </a:xfrm>
          <a:prstGeom prst="rect">
            <a:avLst/>
          </a:prstGeom>
          <a:solidFill>
            <a:srgbClr val="4F81BD"/>
          </a:solidFill>
          <a:ln>
            <a:noFill/>
          </a:ln>
          <a:effectLst>
            <a:innerShdw blurRad="469900">
              <a:srgbClr val="000000">
                <a:alpha val="86000"/>
              </a:srgbClr>
            </a:innerShdw>
          </a:effectLst>
          <a:scene3d>
            <a:camera prst="orthographicFront"/>
            <a:lightRig rig="soft" dir="t"/>
          </a:scene3d>
          <a:sp3d/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C09A106-3599-4CEC-B0EB-064C70D353D8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  <p:extLst>
      <p:ext uri="{BB962C8B-B14F-4D97-AF65-F5344CB8AC3E}">
        <p14:creationId xmlns:p14="http://schemas.microsoft.com/office/powerpoint/2010/main" val="3887430394"/>
      </p:ext>
    </p:extLst>
  </p:cSld>
  <p:clrMapOvr>
    <a:masterClrMapping/>
  </p:clrMapOvr>
  <p:transition advTm="10202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3"/>
        <p14:stopEvt time="5005" objId="3"/>
      </p14:showEvt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9962710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3489889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功能展示：论文循证</a:t>
              </a:r>
              <a:endPara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7D9324BC-842D-420C-BBDC-C822F575DEDB}"/>
              </a:ext>
            </a:extLst>
          </p:cNvPr>
          <p:cNvSpPr txBox="1"/>
          <p:nvPr/>
        </p:nvSpPr>
        <p:spPr>
          <a:xfrm>
            <a:off x="1581661" y="1592340"/>
            <a:ext cx="902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在进行检索后，其右下角有一个论文循证按钮，此时点击该按钮会更新左侧论文进行替换，与此同时，后台将会更新知识库，在此之后的上下文推理将会按照新的知识库推理。</a:t>
            </a:r>
            <a:endParaRPr lang="zh-Hans-HK" altLang="en-US" dirty="0"/>
          </a:p>
        </p:txBody>
      </p:sp>
      <p:pic>
        <p:nvPicPr>
          <p:cNvPr id="2" name="论文循证">
            <a:hlinkClick r:id="" action="ppaction://media"/>
            <a:extLst>
              <a:ext uri="{FF2B5EF4-FFF2-40B4-BE49-F238E27FC236}">
                <a16:creationId xmlns:a16="http://schemas.microsoft.com/office/drawing/2014/main" id="{03202B5D-6124-4287-8663-8B7D9599A1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09536" y="2233339"/>
            <a:ext cx="6742547" cy="4213787"/>
          </a:xfrm>
          <a:prstGeom prst="rect">
            <a:avLst/>
          </a:prstGeom>
          <a:solidFill>
            <a:srgbClr val="4F81BD"/>
          </a:solidFill>
          <a:ln>
            <a:noFill/>
          </a:ln>
          <a:effectLst>
            <a:innerShdw blurRad="469900">
              <a:srgbClr val="000000">
                <a:alpha val="86000"/>
              </a:srgbClr>
            </a:innerShdw>
          </a:effectLst>
          <a:scene3d>
            <a:camera prst="orthographicFront"/>
            <a:lightRig rig="soft" dir="t"/>
          </a:scene3d>
          <a:sp3d/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A772BEC-DE52-46CD-B4CC-26DD12E4F54F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  <p:extLst>
      <p:ext uri="{BB962C8B-B14F-4D97-AF65-F5344CB8AC3E}">
        <p14:creationId xmlns:p14="http://schemas.microsoft.com/office/powerpoint/2010/main" val="421234395"/>
      </p:ext>
    </p:extLst>
  </p:cSld>
  <p:clrMapOvr>
    <a:masterClrMapping/>
  </p:clrMapOvr>
  <p:transition advTm="15915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2"/>
        <p14:stopEvt time="3288" objId="2"/>
      </p14:showEvt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9962710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3629139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功能展示：论文下载（可批次）</a:t>
              </a:r>
              <a:endPara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7D9324BC-842D-420C-BBDC-C822F575DEDB}"/>
              </a:ext>
            </a:extLst>
          </p:cNvPr>
          <p:cNvSpPr txBox="1"/>
          <p:nvPr/>
        </p:nvSpPr>
        <p:spPr>
          <a:xfrm>
            <a:off x="1581661" y="1592340"/>
            <a:ext cx="9028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我们支持对检索到的论文的下载和批量下载。</a:t>
            </a:r>
            <a:endParaRPr lang="zh-Hans-HK" altLang="en-US" dirty="0"/>
          </a:p>
        </p:txBody>
      </p:sp>
      <p:pic>
        <p:nvPicPr>
          <p:cNvPr id="4" name="下载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FFCB6F47-500F-4014-901F-BD50DDEEE7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875810" y="2201635"/>
            <a:ext cx="6210000" cy="388096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D144189-10DF-4242-AA08-CF626F6E11B6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  <p:extLst>
      <p:ext uri="{BB962C8B-B14F-4D97-AF65-F5344CB8AC3E}">
        <p14:creationId xmlns:p14="http://schemas.microsoft.com/office/powerpoint/2010/main" val="284161663"/>
      </p:ext>
    </p:extLst>
  </p:cSld>
  <p:clrMapOvr>
    <a:masterClrMapping/>
  </p:clrMapOvr>
  <p:transition advTm="10278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4"/>
        <p14:stopEvt time="8973" objId="4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7276465" y="2327275"/>
            <a:ext cx="43751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PART 01	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需求分析</a:t>
            </a:r>
          </a:p>
        </p:txBody>
      </p:sp>
      <p:sp>
        <p:nvSpPr>
          <p:cNvPr id="33" name="弧形 6"/>
          <p:cNvSpPr/>
          <p:nvPr/>
        </p:nvSpPr>
        <p:spPr>
          <a:xfrm>
            <a:off x="1370509" y="1845727"/>
            <a:ext cx="3136082" cy="3166334"/>
          </a:xfrm>
          <a:prstGeom prst="arc">
            <a:avLst>
              <a:gd name="adj1" fmla="val 5368489"/>
              <a:gd name="adj2" fmla="val 16261056"/>
            </a:avLst>
          </a:prstGeom>
          <a:noFill/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弧形 7"/>
          <p:cNvSpPr/>
          <p:nvPr/>
        </p:nvSpPr>
        <p:spPr>
          <a:xfrm>
            <a:off x="2038295" y="2141519"/>
            <a:ext cx="2468295" cy="2628529"/>
          </a:xfrm>
          <a:prstGeom prst="arc">
            <a:avLst>
              <a:gd name="adj1" fmla="val 20643614"/>
              <a:gd name="adj2" fmla="val 3170841"/>
            </a:avLst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2038297" y="2436052"/>
            <a:ext cx="1895666" cy="1895667"/>
          </a:xfrm>
          <a:prstGeom prst="ellipse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98000">
                <a:schemeClr val="bg1">
                  <a:lumMod val="65000"/>
                </a:schemeClr>
              </a:gs>
            </a:gsLst>
            <a:lin ang="2700000" scaled="0"/>
          </a:gradFill>
          <a:ln w="2857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0"/>
            </a:gra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0" name="椭圆 39"/>
          <p:cNvSpPr/>
          <p:nvPr/>
        </p:nvSpPr>
        <p:spPr>
          <a:xfrm>
            <a:off x="1929526" y="2327281"/>
            <a:ext cx="2113208" cy="2113209"/>
          </a:xfrm>
          <a:prstGeom prst="ellipse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2123264" y="3036202"/>
            <a:ext cx="1687463" cy="769441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  <a:cs typeface="Yuppy SC" panose="020F0603040207020204" pitchFamily="34" charset="-122"/>
              </a:rPr>
              <a:t>目录</a:t>
            </a:r>
          </a:p>
        </p:txBody>
      </p:sp>
      <p:sp>
        <p:nvSpPr>
          <p:cNvPr id="43" name="弧形 4"/>
          <p:cNvSpPr/>
          <p:nvPr/>
        </p:nvSpPr>
        <p:spPr>
          <a:xfrm>
            <a:off x="1764318" y="2141519"/>
            <a:ext cx="2459926" cy="2496901"/>
          </a:xfrm>
          <a:prstGeom prst="arc">
            <a:avLst>
              <a:gd name="adj1" fmla="val 16135557"/>
              <a:gd name="adj2" fmla="val 8938577"/>
            </a:avLst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3436139" y="4462360"/>
            <a:ext cx="138494" cy="138494"/>
          </a:xfrm>
          <a:prstGeom prst="ellipse">
            <a:avLst/>
          </a:prstGeom>
          <a:solidFill>
            <a:schemeClr val="accent2"/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3656955" y="4362588"/>
            <a:ext cx="80419" cy="80419"/>
          </a:xfrm>
          <a:prstGeom prst="ellipse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4411123" y="3036689"/>
            <a:ext cx="110651" cy="110651"/>
          </a:xfrm>
          <a:prstGeom prst="ellipse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1753294" y="4453635"/>
            <a:ext cx="125309" cy="137583"/>
          </a:xfrm>
          <a:prstGeom prst="rect">
            <a:avLst/>
          </a:prstGeom>
          <a:solidFill>
            <a:srgbClr val="00B0F0"/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907389" y="3468634"/>
            <a:ext cx="85432" cy="85432"/>
          </a:xfrm>
          <a:prstGeom prst="ellipse">
            <a:avLst/>
          </a:prstGeom>
          <a:solidFill>
            <a:srgbClr val="C1C1C1"/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647179" y="2327281"/>
            <a:ext cx="168204" cy="168204"/>
          </a:xfrm>
          <a:prstGeom prst="ellipse">
            <a:avLst/>
          </a:prstGeom>
          <a:solidFill>
            <a:srgbClr val="C1C1C1"/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920474" y="2174707"/>
            <a:ext cx="68110" cy="68110"/>
          </a:xfrm>
          <a:prstGeom prst="ellipse">
            <a:avLst/>
          </a:prstGeom>
          <a:solidFill>
            <a:schemeClr val="bg1">
              <a:lumMod val="65000"/>
            </a:schemeClr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弧形 23"/>
          <p:cNvSpPr/>
          <p:nvPr/>
        </p:nvSpPr>
        <p:spPr>
          <a:xfrm>
            <a:off x="-1546388" y="-910390"/>
            <a:ext cx="8344611" cy="8678779"/>
          </a:xfrm>
          <a:prstGeom prst="arc">
            <a:avLst>
              <a:gd name="adj1" fmla="val 18427511"/>
              <a:gd name="adj2" fmla="val 3189909"/>
            </a:avLst>
          </a:prstGeom>
          <a:ln w="31750">
            <a:gradFill>
              <a:gsLst>
                <a:gs pos="86000">
                  <a:srgbClr val="0FB3EE"/>
                </a:gs>
                <a:gs pos="0">
                  <a:schemeClr val="bg1">
                    <a:lumMod val="85000"/>
                  </a:schemeClr>
                </a:gs>
                <a:gs pos="100000">
                  <a:srgbClr val="00B0F0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0" name="梯形 29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072200" y="3862705"/>
            <a:ext cx="4580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PART 02	</a:t>
            </a:r>
            <a:r>
              <a:rPr lang="zh-CN" altLang="en-US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分工与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计划</a:t>
            </a:r>
          </a:p>
        </p:txBody>
      </p:sp>
      <p:pic>
        <p:nvPicPr>
          <p:cNvPr id="2" name="图片 1" descr="buaacs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24" name="圆角矩形 115">
            <a:extLst>
              <a:ext uri="{FF2B5EF4-FFF2-40B4-BE49-F238E27FC236}">
                <a16:creationId xmlns:a16="http://schemas.microsoft.com/office/drawing/2014/main" id="{EDDCB233-A2F3-4266-918C-690F0CD46B45}"/>
              </a:ext>
            </a:extLst>
          </p:cNvPr>
          <p:cNvSpPr/>
          <p:nvPr/>
        </p:nvSpPr>
        <p:spPr>
          <a:xfrm>
            <a:off x="7276669" y="1336981"/>
            <a:ext cx="4374470" cy="90632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5400">
            <a:gradFill flip="none" rotWithShape="1">
              <a:gsLst>
                <a:gs pos="100000">
                  <a:schemeClr val="bg1">
                    <a:lumMod val="6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</a:ln>
          <a:effectLst>
            <a:innerShdw blurRad="139700" dist="63500" dir="13500000">
              <a:prstClr val="black">
                <a:alpha val="4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B76072BD-90B5-4DE7-A600-649A36B864EC}"/>
              </a:ext>
            </a:extLst>
          </p:cNvPr>
          <p:cNvSpPr txBox="1"/>
          <p:nvPr/>
        </p:nvSpPr>
        <p:spPr>
          <a:xfrm>
            <a:off x="7275830" y="1489075"/>
            <a:ext cx="43751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PART 01	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项目概要</a:t>
            </a:r>
          </a:p>
        </p:txBody>
      </p:sp>
      <p:sp>
        <p:nvSpPr>
          <p:cNvPr id="31" name="圆角矩形 115">
            <a:extLst>
              <a:ext uri="{FF2B5EF4-FFF2-40B4-BE49-F238E27FC236}">
                <a16:creationId xmlns:a16="http://schemas.microsoft.com/office/drawing/2014/main" id="{9D674B66-8664-48C0-A042-B438785D4EE9}"/>
              </a:ext>
            </a:extLst>
          </p:cNvPr>
          <p:cNvSpPr/>
          <p:nvPr/>
        </p:nvSpPr>
        <p:spPr>
          <a:xfrm>
            <a:off x="7277939" y="2956643"/>
            <a:ext cx="4374470" cy="906321"/>
          </a:xfrm>
          <a:prstGeom prst="roundRect">
            <a:avLst>
              <a:gd name="adj" fmla="val 50000"/>
            </a:avLst>
          </a:prstGeom>
          <a:gradFill>
            <a:gsLst>
              <a:gs pos="50000">
                <a:srgbClr val="ED8D72"/>
              </a:gs>
              <a:gs pos="0">
                <a:srgbClr val="F3B3A1"/>
              </a:gs>
              <a:gs pos="100000">
                <a:srgbClr val="E66643"/>
              </a:gs>
            </a:gsLst>
            <a:lin scaled="1"/>
          </a:gradFill>
          <a:ln w="25400">
            <a:gradFill flip="none" rotWithShape="1">
              <a:gsLst>
                <a:gs pos="100000">
                  <a:srgbClr val="CFCFCF"/>
                </a:gs>
                <a:gs pos="0">
                  <a:schemeClr val="bg1"/>
                </a:gs>
              </a:gsLst>
              <a:lin ang="2700000" scaled="1"/>
              <a:tileRect/>
            </a:gradFill>
          </a:ln>
          <a:effectLst>
            <a:innerShdw blurRad="139700" dist="63500" dir="13500000">
              <a:prstClr val="black">
                <a:alpha val="4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>
              <a:solidFill>
                <a:prstClr val="white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E3DE9539-12F4-4644-A2EC-3429AB2F97E1}"/>
              </a:ext>
            </a:extLst>
          </p:cNvPr>
          <p:cNvSpPr txBox="1"/>
          <p:nvPr/>
        </p:nvSpPr>
        <p:spPr>
          <a:xfrm>
            <a:off x="7277735" y="3134360"/>
            <a:ext cx="43751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PART 02	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功能介绍</a:t>
            </a:r>
          </a:p>
        </p:txBody>
      </p:sp>
      <p:sp>
        <p:nvSpPr>
          <p:cNvPr id="35" name="圆角矩形 115">
            <a:extLst>
              <a:ext uri="{FF2B5EF4-FFF2-40B4-BE49-F238E27FC236}">
                <a16:creationId xmlns:a16="http://schemas.microsoft.com/office/drawing/2014/main" id="{5D036DA6-407C-4554-8D83-573DE4CF653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278574" y="4462228"/>
            <a:ext cx="4374470" cy="906321"/>
          </a:xfrm>
          <a:prstGeom prst="roundRect">
            <a:avLst>
              <a:gd name="adj" fmla="val 50000"/>
            </a:avLst>
          </a:prstGeom>
          <a:gradFill>
            <a:gsLst>
              <a:gs pos="50000">
                <a:srgbClr val="F186AB"/>
              </a:gs>
              <a:gs pos="0">
                <a:srgbClr val="F4ADC5"/>
              </a:gs>
              <a:gs pos="100000">
                <a:srgbClr val="EE5F90"/>
              </a:gs>
            </a:gsLst>
            <a:lin scaled="1"/>
          </a:gradFill>
          <a:ln w="25400">
            <a:gradFill flip="none" rotWithShape="1">
              <a:gsLst>
                <a:gs pos="100000">
                  <a:srgbClr val="CFCFCF"/>
                </a:gs>
                <a:gs pos="0">
                  <a:schemeClr val="bg1"/>
                </a:gs>
              </a:gsLst>
              <a:lin ang="2700000" scaled="1"/>
              <a:tileRect/>
            </a:gradFill>
          </a:ln>
          <a:effectLst>
            <a:innerShdw blurRad="139700" dist="63500" dir="13500000">
              <a:prstClr val="black">
                <a:alpha val="4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>
              <a:solidFill>
                <a:prstClr val="white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0499563-4198-4ACC-A803-D396F0BDB517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7278370" y="4639945"/>
            <a:ext cx="4375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PART 03	</a:t>
            </a:r>
            <a:r>
              <a:rPr lang="zh-CN" altLang="en-US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总结展望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</p:spTree>
  </p:cSld>
  <p:clrMapOvr>
    <a:masterClrMapping/>
  </p:clrMapOvr>
  <p:transition advTm="1797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10701338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3629139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核心功能：综述报告生成</a:t>
              </a:r>
              <a:endPara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7D9324BC-842D-420C-BBDC-C822F575DEDB}"/>
              </a:ext>
            </a:extLst>
          </p:cNvPr>
          <p:cNvSpPr txBox="1"/>
          <p:nvPr/>
        </p:nvSpPr>
        <p:spPr>
          <a:xfrm>
            <a:off x="1581661" y="1592340"/>
            <a:ext cx="902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对检索到的论文，我们可以选取几篇进行综述报告生成，此时后台会进行报告生成，可以到个人中心界面进行查看，此时可以将综述报告下载下来进行阅读。</a:t>
            </a:r>
            <a:endParaRPr lang="en-US" altLang="zh-CN" dirty="0"/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9E890C71-93CA-4B94-8417-CCD3430A6ECC}"/>
              </a:ext>
            </a:extLst>
          </p:cNvPr>
          <p:cNvSpPr/>
          <p:nvPr/>
        </p:nvSpPr>
        <p:spPr>
          <a:xfrm>
            <a:off x="1368911" y="2274404"/>
            <a:ext cx="1964728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-HK" altLang="en-US" dirty="0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1BACDE01-9B76-4AE5-99D8-72A1856FC143}"/>
              </a:ext>
            </a:extLst>
          </p:cNvPr>
          <p:cNvSpPr/>
          <p:nvPr/>
        </p:nvSpPr>
        <p:spPr>
          <a:xfrm>
            <a:off x="1521311" y="2426804"/>
            <a:ext cx="1964728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-HK" altLang="en-US" dirty="0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7008F33B-9B18-4717-B029-7A9FE3D0C3FC}"/>
              </a:ext>
            </a:extLst>
          </p:cNvPr>
          <p:cNvSpPr/>
          <p:nvPr/>
        </p:nvSpPr>
        <p:spPr>
          <a:xfrm>
            <a:off x="1673711" y="2579204"/>
            <a:ext cx="1964728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-HK" altLang="en-US" dirty="0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DF6E2B8F-F442-488E-97C3-ED551F6C1432}"/>
              </a:ext>
            </a:extLst>
          </p:cNvPr>
          <p:cNvSpPr/>
          <p:nvPr/>
        </p:nvSpPr>
        <p:spPr>
          <a:xfrm>
            <a:off x="1826111" y="2731604"/>
            <a:ext cx="1964728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-HK" altLang="en-US" dirty="0"/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911F167D-1087-4C8A-B311-CFF2370D8216}"/>
              </a:ext>
            </a:extLst>
          </p:cNvPr>
          <p:cNvSpPr/>
          <p:nvPr/>
        </p:nvSpPr>
        <p:spPr>
          <a:xfrm>
            <a:off x="1978511" y="2884004"/>
            <a:ext cx="1964728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papers</a:t>
            </a:r>
            <a:endParaRPr lang="zh-Hans-HK" altLang="en-US" dirty="0"/>
          </a:p>
        </p:txBody>
      </p:sp>
      <p:sp>
        <p:nvSpPr>
          <p:cNvPr id="3" name="箭头: 右 2">
            <a:extLst>
              <a:ext uri="{FF2B5EF4-FFF2-40B4-BE49-F238E27FC236}">
                <a16:creationId xmlns:a16="http://schemas.microsoft.com/office/drawing/2014/main" id="{FFF4A5E9-08E3-40BF-BA32-8DB036D8DAB2}"/>
              </a:ext>
            </a:extLst>
          </p:cNvPr>
          <p:cNvSpPr/>
          <p:nvPr/>
        </p:nvSpPr>
        <p:spPr>
          <a:xfrm>
            <a:off x="4124472" y="2731604"/>
            <a:ext cx="852711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ans-HK" dirty="0"/>
              <a:t>RAG</a:t>
            </a:r>
            <a:endParaRPr lang="zh-Hans-HK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1122F2F-2F20-4F67-86B2-44C1EDE301BB}"/>
              </a:ext>
            </a:extLst>
          </p:cNvPr>
          <p:cNvSpPr/>
          <p:nvPr/>
        </p:nvSpPr>
        <p:spPr>
          <a:xfrm>
            <a:off x="5135040" y="2503004"/>
            <a:ext cx="2397210" cy="1066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</a:rPr>
              <a:t>Tmp_knowledge_base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44B48325-E57E-4685-9063-56FE53F85FC7}"/>
              </a:ext>
            </a:extLst>
          </p:cNvPr>
          <p:cNvSpPr/>
          <p:nvPr/>
        </p:nvSpPr>
        <p:spPr>
          <a:xfrm>
            <a:off x="7745001" y="2847502"/>
            <a:ext cx="1531689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-HK" altLang="en-US" sz="105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3858DB5-B94A-4493-B76D-8040D2EE51FA}"/>
              </a:ext>
            </a:extLst>
          </p:cNvPr>
          <p:cNvSpPr txBox="1"/>
          <p:nvPr/>
        </p:nvSpPr>
        <p:spPr>
          <a:xfrm>
            <a:off x="7638625" y="2605814"/>
            <a:ext cx="1744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按照模板进行</a:t>
            </a:r>
            <a:r>
              <a:rPr lang="en-US" altLang="zh-CN" dirty="0"/>
              <a:t>RAG</a:t>
            </a:r>
            <a:r>
              <a:rPr lang="zh-CN" altLang="en-US" dirty="0"/>
              <a:t>检索</a:t>
            </a:r>
            <a:endParaRPr lang="zh-Hans-HK" altLang="en-US" dirty="0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D262B800-D8E3-4F1D-9FC5-1B46CC61E488}"/>
              </a:ext>
            </a:extLst>
          </p:cNvPr>
          <p:cNvSpPr/>
          <p:nvPr/>
        </p:nvSpPr>
        <p:spPr>
          <a:xfrm>
            <a:off x="9489440" y="2426804"/>
            <a:ext cx="1490350" cy="8455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-HK" altLang="en-US"/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BA34D2E3-6156-44BA-ADB4-CB60AAE94731}"/>
              </a:ext>
            </a:extLst>
          </p:cNvPr>
          <p:cNvSpPr/>
          <p:nvPr/>
        </p:nvSpPr>
        <p:spPr>
          <a:xfrm>
            <a:off x="9641840" y="2579204"/>
            <a:ext cx="1490350" cy="8455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-HK" altLang="en-US"/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76572A7E-FE3E-4106-9117-F43311225EDB}"/>
              </a:ext>
            </a:extLst>
          </p:cNvPr>
          <p:cNvSpPr/>
          <p:nvPr/>
        </p:nvSpPr>
        <p:spPr>
          <a:xfrm>
            <a:off x="9794240" y="2731604"/>
            <a:ext cx="1490350" cy="8455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-HK" altLang="en-US"/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F01CBA8F-27E2-4FD9-8822-1B31C246605F}"/>
              </a:ext>
            </a:extLst>
          </p:cNvPr>
          <p:cNvSpPr/>
          <p:nvPr/>
        </p:nvSpPr>
        <p:spPr>
          <a:xfrm>
            <a:off x="9946640" y="2884004"/>
            <a:ext cx="1490350" cy="8455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综述文本</a:t>
            </a:r>
            <a:endParaRPr lang="zh-Hans-HK" altLang="en-US" dirty="0"/>
          </a:p>
        </p:txBody>
      </p:sp>
      <p:sp>
        <p:nvSpPr>
          <p:cNvPr id="18" name="箭头: 下 17">
            <a:extLst>
              <a:ext uri="{FF2B5EF4-FFF2-40B4-BE49-F238E27FC236}">
                <a16:creationId xmlns:a16="http://schemas.microsoft.com/office/drawing/2014/main" id="{987AA838-BC71-4EF2-A307-497F15722355}"/>
              </a:ext>
            </a:extLst>
          </p:cNvPr>
          <p:cNvSpPr/>
          <p:nvPr/>
        </p:nvSpPr>
        <p:spPr>
          <a:xfrm rot="4192052">
            <a:off x="8935403" y="3631618"/>
            <a:ext cx="682573" cy="126518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-HK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5AC95ED7-8FE0-4F4B-B96C-1554791E8A4C}"/>
              </a:ext>
            </a:extLst>
          </p:cNvPr>
          <p:cNvSpPr txBox="1"/>
          <p:nvPr/>
        </p:nvSpPr>
        <p:spPr>
          <a:xfrm>
            <a:off x="8426749" y="3963145"/>
            <a:ext cx="1960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ChatGLM3-6b</a:t>
            </a:r>
            <a:r>
              <a:rPr lang="zh-CN" altLang="en-US" dirty="0"/>
              <a:t>拼接</a:t>
            </a:r>
            <a:endParaRPr lang="zh-Hans-HK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CCEE62F-DBBE-466F-98D1-EFE387CA60DE}"/>
              </a:ext>
            </a:extLst>
          </p:cNvPr>
          <p:cNvSpPr/>
          <p:nvPr/>
        </p:nvSpPr>
        <p:spPr>
          <a:xfrm>
            <a:off x="4819135" y="4147811"/>
            <a:ext cx="3607614" cy="21487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综述报告</a:t>
            </a:r>
            <a:endParaRPr lang="zh-Hans-HK" altLang="en-US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DF749C2-9643-41BA-A303-3C89334BC4F5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  <p:extLst>
      <p:ext uri="{BB962C8B-B14F-4D97-AF65-F5344CB8AC3E}">
        <p14:creationId xmlns:p14="http://schemas.microsoft.com/office/powerpoint/2010/main" val="1709002493"/>
      </p:ext>
    </p:extLst>
  </p:cSld>
  <p:clrMapOvr>
    <a:masterClrMapping/>
  </p:clrMapOvr>
  <p:transition advTm="9100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10701338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3629139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功能展示：综述报告生成</a:t>
              </a:r>
              <a:endPara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7D9324BC-842D-420C-BBDC-C822F575DEDB}"/>
              </a:ext>
            </a:extLst>
          </p:cNvPr>
          <p:cNvSpPr txBox="1"/>
          <p:nvPr/>
        </p:nvSpPr>
        <p:spPr>
          <a:xfrm>
            <a:off x="1581661" y="1592340"/>
            <a:ext cx="902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对检索到的论文，我们可以选取几篇进行综述报告生成，此时后台会进行报告生成，可以到个人中心界面进行查看，此时可以将综述报告下载下来进行阅读。</a:t>
            </a:r>
            <a:endParaRPr lang="en-US" altLang="zh-CN" dirty="0"/>
          </a:p>
        </p:txBody>
      </p:sp>
      <p:pic>
        <p:nvPicPr>
          <p:cNvPr id="2" name="综述报告">
            <a:hlinkClick r:id="" action="ppaction://media"/>
            <a:extLst>
              <a:ext uri="{FF2B5EF4-FFF2-40B4-BE49-F238E27FC236}">
                <a16:creationId xmlns:a16="http://schemas.microsoft.com/office/drawing/2014/main" id="{0CAECCA9-EC38-4E2C-A73B-680E3685D0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42016" y="2357751"/>
            <a:ext cx="5887398" cy="37644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96B5065-40DF-4896-A694-E2040A0B07B6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AB86817-267A-4253-A5BD-59D0B4CD303E}"/>
              </a:ext>
            </a:extLst>
          </p:cNvPr>
          <p:cNvSpPr txBox="1"/>
          <p:nvPr/>
        </p:nvSpPr>
        <p:spPr>
          <a:xfrm>
            <a:off x="8219327" y="2650733"/>
            <a:ext cx="32273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生成速度较慢，在</a:t>
            </a:r>
            <a:r>
              <a:rPr lang="en-US" altLang="zh-CN" dirty="0"/>
              <a:t>beta</a:t>
            </a:r>
            <a:r>
              <a:rPr lang="zh-CN" altLang="en-US" dirty="0"/>
              <a:t>阶段将会采用异步的方式进行生成</a:t>
            </a:r>
            <a:endParaRPr lang="zh-Hans-HK" altLang="en-US" dirty="0"/>
          </a:p>
        </p:txBody>
      </p:sp>
    </p:spTree>
    <p:extLst>
      <p:ext uri="{BB962C8B-B14F-4D97-AF65-F5344CB8AC3E}">
        <p14:creationId xmlns:p14="http://schemas.microsoft.com/office/powerpoint/2010/main" val="4155777608"/>
      </p:ext>
    </p:extLst>
  </p:cSld>
  <p:clrMapOvr>
    <a:masterClrMapping/>
  </p:clrMapOvr>
  <p:transition advTm="15851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0" objId="2"/>
        <p14:playEvt time="15267" objId="2"/>
        <p14:stopEvt time="15851" objId="2"/>
      </p14:showEvt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10701338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3629139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功能展示：论文详情</a:t>
              </a:r>
              <a:endPara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7D9324BC-842D-420C-BBDC-C822F575DEDB}"/>
              </a:ext>
            </a:extLst>
          </p:cNvPr>
          <p:cNvSpPr txBox="1"/>
          <p:nvPr/>
        </p:nvSpPr>
        <p:spPr>
          <a:xfrm>
            <a:off x="1581661" y="1592340"/>
            <a:ext cx="90286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点击相应的论文卡片后，可以进入到论文的详情界面，</a:t>
            </a:r>
            <a:r>
              <a:rPr lang="zh-CN" altLang="en-US" b="1" dirty="0">
                <a:solidFill>
                  <a:srgbClr val="FF0000"/>
                </a:solidFill>
              </a:rPr>
              <a:t>支持对论文的评分，点赞，收藏</a:t>
            </a:r>
            <a:r>
              <a:rPr lang="zh-CN" altLang="en-US" dirty="0"/>
              <a:t>，</a:t>
            </a:r>
            <a:r>
              <a:rPr lang="zh-CN" altLang="en-US" b="1" dirty="0">
                <a:solidFill>
                  <a:srgbClr val="FF0000"/>
                </a:solidFill>
              </a:rPr>
              <a:t>下载，以及原文链接</a:t>
            </a:r>
            <a:r>
              <a:rPr lang="zh-CN" altLang="en-US" dirty="0"/>
              <a:t>，同时可以进行对评论进行评论，点赞，举报等。</a:t>
            </a:r>
            <a:endParaRPr lang="en-US" altLang="zh-CN" dirty="0"/>
          </a:p>
          <a:p>
            <a:pPr algn="ctr"/>
            <a:r>
              <a:rPr lang="zh-CN" altLang="en-US" dirty="0"/>
              <a:t>点击在线研读可以进入到研读助手环节</a:t>
            </a:r>
            <a:endParaRPr lang="en-US" altLang="zh-CN" dirty="0"/>
          </a:p>
        </p:txBody>
      </p:sp>
      <p:pic>
        <p:nvPicPr>
          <p:cNvPr id="2" name="论文">
            <a:hlinkClick r:id="" action="ppaction://media"/>
            <a:extLst>
              <a:ext uri="{FF2B5EF4-FFF2-40B4-BE49-F238E27FC236}">
                <a16:creationId xmlns:a16="http://schemas.microsoft.com/office/drawing/2014/main" id="{2DFD8200-A03C-4244-821E-A0278FE61A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90997" y="2515670"/>
            <a:ext cx="6210000" cy="388096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500C9ADD-52CB-4004-A981-CBE3B70F3FAE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  <p:extLst>
      <p:ext uri="{BB962C8B-B14F-4D97-AF65-F5344CB8AC3E}">
        <p14:creationId xmlns:p14="http://schemas.microsoft.com/office/powerpoint/2010/main" val="1807206795"/>
      </p:ext>
    </p:extLst>
  </p:cSld>
  <p:clrMapOvr>
    <a:masterClrMapping/>
  </p:clrMapOvr>
  <p:transition advTm="18548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47" objId="2"/>
        <p14:stopEvt time="16345" objId="2"/>
      </p14:showEvt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10701338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3629139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功能展示：多级评论</a:t>
              </a:r>
              <a:endPara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7D9324BC-842D-420C-BBDC-C822F575DEDB}"/>
              </a:ext>
            </a:extLst>
          </p:cNvPr>
          <p:cNvSpPr txBox="1"/>
          <p:nvPr/>
        </p:nvSpPr>
        <p:spPr>
          <a:xfrm>
            <a:off x="1581661" y="1592340"/>
            <a:ext cx="902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用户可以对文章下的评论进行评论，支持多级评论，被评论或点赞或举报的用户将会在个人信息主页收到通知</a:t>
            </a:r>
            <a:endParaRPr lang="en-US" altLang="zh-CN" dirty="0"/>
          </a:p>
        </p:txBody>
      </p:sp>
      <p:pic>
        <p:nvPicPr>
          <p:cNvPr id="3" name="多级评论">
            <a:hlinkClick r:id="" action="ppaction://media"/>
            <a:extLst>
              <a:ext uri="{FF2B5EF4-FFF2-40B4-BE49-F238E27FC236}">
                <a16:creationId xmlns:a16="http://schemas.microsoft.com/office/drawing/2014/main" id="{B21C0D02-DA38-45B1-8366-072615849A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232771" y="2257176"/>
            <a:ext cx="6234714" cy="389641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95A9F53F-C18B-4D07-A93D-55958B778B93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  <p:extLst>
      <p:ext uri="{BB962C8B-B14F-4D97-AF65-F5344CB8AC3E}">
        <p14:creationId xmlns:p14="http://schemas.microsoft.com/office/powerpoint/2010/main" val="2061393770"/>
      </p:ext>
    </p:extLst>
  </p:cSld>
  <p:clrMapOvr>
    <a:masterClrMapping/>
  </p:clrMapOvr>
  <p:transition advTm="14973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3"/>
        <p14:stopEvt time="8126" objId="3"/>
      </p14:showEvtLst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10701338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3629139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功能展示：文献上传</a:t>
              </a:r>
              <a:endPara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554480" y="2814955"/>
            <a:ext cx="2697480" cy="1640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zh-CN" altLang="en-US" dirty="0"/>
              <a:t>本地文档</a:t>
            </a:r>
            <a:r>
              <a:rPr lang="zh-CN" altLang="en-US" dirty="0">
                <a:solidFill>
                  <a:srgbClr val="FF0000"/>
                </a:solidFill>
              </a:rPr>
              <a:t>上传</a:t>
            </a:r>
          </a:p>
          <a:p>
            <a:pPr marL="285750" indent="-285750"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zh-CN" altLang="en-US" dirty="0"/>
              <a:t>上传文档</a:t>
            </a:r>
            <a:r>
              <a:rPr lang="zh-CN" altLang="en-US" dirty="0">
                <a:solidFill>
                  <a:srgbClr val="FF0000"/>
                </a:solidFill>
              </a:rPr>
              <a:t>删除</a:t>
            </a:r>
            <a:endParaRPr lang="zh-CN" altLang="en-US" dirty="0"/>
          </a:p>
          <a:p>
            <a:pPr marL="285750" indent="-285750"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zh-CN" altLang="en-US" dirty="0"/>
              <a:t>文献</a:t>
            </a:r>
            <a:r>
              <a:rPr lang="zh-CN" altLang="en-US" dirty="0">
                <a:solidFill>
                  <a:srgbClr val="FF0000"/>
                </a:solidFill>
              </a:rPr>
              <a:t>查看</a:t>
            </a:r>
            <a:endParaRPr lang="zh-CN" altLang="en-US" dirty="0"/>
          </a:p>
          <a:p>
            <a:pPr marL="285750" indent="-285750"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zh-CN" altLang="en-US" dirty="0"/>
              <a:t>跳转到</a:t>
            </a:r>
            <a:r>
              <a:rPr lang="zh-CN" altLang="en-US" dirty="0">
                <a:solidFill>
                  <a:srgbClr val="FF0000"/>
                </a:solidFill>
              </a:rPr>
              <a:t>论文研读</a:t>
            </a:r>
            <a:r>
              <a:rPr lang="zh-CN" altLang="en-US" dirty="0"/>
              <a:t>页面</a:t>
            </a:r>
          </a:p>
        </p:txBody>
      </p:sp>
      <p:pic>
        <p:nvPicPr>
          <p:cNvPr id="4" name="upload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448175" y="2390140"/>
            <a:ext cx="6547485" cy="347345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3FE74FC9-8A05-4673-A48C-70B053F3D976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</p:cSld>
  <p:clrMapOvr>
    <a:masterClrMapping/>
  </p:clrMapOvr>
  <p:transition advTm="10045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48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4"/>
        <p14:playEvt time="4965" objId="4"/>
        <p14:playEvt time="9981" objId="4"/>
        <p14:stopEvt time="10045" objId="4"/>
      </p14:showEvtLst>
    </p:ext>
  </p:extLs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10701338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3629139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核心功能：论文研读助手（技术）</a:t>
              </a:r>
              <a:endPara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E0822E5-4549-420F-8403-EC73A276F150}"/>
              </a:ext>
            </a:extLst>
          </p:cNvPr>
          <p:cNvSpPr txBox="1"/>
          <p:nvPr/>
        </p:nvSpPr>
        <p:spPr>
          <a:xfrm>
            <a:off x="1767016" y="1668162"/>
            <a:ext cx="923049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问题回答</a:t>
            </a:r>
            <a:r>
              <a:rPr lang="zh-CN" altLang="en-US" dirty="0"/>
              <a:t>：同样采用</a:t>
            </a:r>
            <a:r>
              <a:rPr lang="en-US" altLang="zh-CN" dirty="0"/>
              <a:t>RAG</a:t>
            </a:r>
            <a:r>
              <a:rPr lang="zh-CN" altLang="en-US" dirty="0"/>
              <a:t>技术，将单篇文章原文</a:t>
            </a:r>
            <a:r>
              <a:rPr lang="en-US" altLang="zh-CN" dirty="0"/>
              <a:t>pdf</a:t>
            </a:r>
            <a:r>
              <a:rPr lang="zh-CN" altLang="en-US" dirty="0"/>
              <a:t>插入进行知识库构建，用户问题将会根据知识库检索结果</a:t>
            </a:r>
            <a:r>
              <a:rPr lang="en-US" altLang="zh-CN" dirty="0"/>
              <a:t>+</a:t>
            </a:r>
            <a:r>
              <a:rPr lang="zh-CN" altLang="en-US" dirty="0"/>
              <a:t>提示词模板进行回答。</a:t>
            </a:r>
            <a:endParaRPr lang="en-US" altLang="zh-CN" dirty="0"/>
          </a:p>
          <a:p>
            <a:r>
              <a:rPr lang="zh-CN" altLang="en-US" sz="2400" b="1" dirty="0"/>
              <a:t>答案追踪</a:t>
            </a:r>
            <a:r>
              <a:rPr lang="zh-CN" altLang="en-US" dirty="0"/>
              <a:t>：同时论文研读助手将相似度最高的文本进行反馈，即用户可以通过文段判断其具体来源于文本中的哪个部分。</a:t>
            </a:r>
            <a:endParaRPr lang="en-US" altLang="zh-CN" dirty="0"/>
          </a:p>
          <a:p>
            <a:r>
              <a:rPr lang="zh-CN" altLang="en-US" sz="2400" b="1" dirty="0"/>
              <a:t>其余潜在问题</a:t>
            </a:r>
            <a:r>
              <a:rPr lang="zh-CN" altLang="en-US" dirty="0"/>
              <a:t>：将上下文交给语言模型，推理用户还有可能的潜在的问题。</a:t>
            </a:r>
            <a:endParaRPr lang="zh-Hans-HK" altLang="en-US" dirty="0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23498FA-9F6C-4678-8822-C910EE5F4946}"/>
              </a:ext>
            </a:extLst>
          </p:cNvPr>
          <p:cNvSpPr/>
          <p:nvPr/>
        </p:nvSpPr>
        <p:spPr>
          <a:xfrm>
            <a:off x="1767016" y="3422488"/>
            <a:ext cx="1332649" cy="14951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paper</a:t>
            </a:r>
            <a:endParaRPr lang="zh-Hans-HK" altLang="en-US" dirty="0"/>
          </a:p>
        </p:txBody>
      </p:sp>
      <p:sp>
        <p:nvSpPr>
          <p:cNvPr id="16" name="箭头: 右 15">
            <a:extLst>
              <a:ext uri="{FF2B5EF4-FFF2-40B4-BE49-F238E27FC236}">
                <a16:creationId xmlns:a16="http://schemas.microsoft.com/office/drawing/2014/main" id="{9A7A239F-D604-4F1B-9ABF-04432147E6B0}"/>
              </a:ext>
            </a:extLst>
          </p:cNvPr>
          <p:cNvSpPr/>
          <p:nvPr/>
        </p:nvSpPr>
        <p:spPr>
          <a:xfrm>
            <a:off x="3311610" y="3919701"/>
            <a:ext cx="1556952" cy="5007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embedding</a:t>
            </a:r>
            <a:endParaRPr lang="zh-Hans-HK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4DAD626-2D43-4E22-B517-21441599B85A}"/>
              </a:ext>
            </a:extLst>
          </p:cNvPr>
          <p:cNvSpPr/>
          <p:nvPr/>
        </p:nvSpPr>
        <p:spPr>
          <a:xfrm>
            <a:off x="4994286" y="3598519"/>
            <a:ext cx="2397210" cy="1066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</a:rPr>
              <a:t>Tmp_knowledge_base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203142C8-1B08-4BFC-A5CA-70D5559D0254}"/>
              </a:ext>
            </a:extLst>
          </p:cNvPr>
          <p:cNvSpPr/>
          <p:nvPr/>
        </p:nvSpPr>
        <p:spPr>
          <a:xfrm>
            <a:off x="3099665" y="5288692"/>
            <a:ext cx="1768897" cy="95147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Query</a:t>
            </a:r>
          </a:p>
        </p:txBody>
      </p:sp>
      <p:cxnSp>
        <p:nvCxnSpPr>
          <p:cNvPr id="23" name="连接符: 肘形 22">
            <a:extLst>
              <a:ext uri="{FF2B5EF4-FFF2-40B4-BE49-F238E27FC236}">
                <a16:creationId xmlns:a16="http://schemas.microsoft.com/office/drawing/2014/main" id="{EC88D248-EBBE-4EDE-BB76-BAD3BD44FB00}"/>
              </a:ext>
            </a:extLst>
          </p:cNvPr>
          <p:cNvCxnSpPr>
            <a:stCxn id="4" idx="3"/>
            <a:endCxn id="17" idx="2"/>
          </p:cNvCxnSpPr>
          <p:nvPr/>
        </p:nvCxnSpPr>
        <p:spPr>
          <a:xfrm flipV="1">
            <a:off x="4868562" y="4665319"/>
            <a:ext cx="1324329" cy="10991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>
            <a:extLst>
              <a:ext uri="{FF2B5EF4-FFF2-40B4-BE49-F238E27FC236}">
                <a16:creationId xmlns:a16="http://schemas.microsoft.com/office/drawing/2014/main" id="{D354B5AD-3CF1-49EA-8F6E-B6CCC1D0D103}"/>
              </a:ext>
            </a:extLst>
          </p:cNvPr>
          <p:cNvSpPr/>
          <p:nvPr/>
        </p:nvSpPr>
        <p:spPr>
          <a:xfrm>
            <a:off x="8332047" y="3365792"/>
            <a:ext cx="1729946" cy="6897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ans-HK" dirty="0"/>
              <a:t>Answer</a:t>
            </a:r>
            <a:endParaRPr lang="zh-Hans-HK" altLang="en-US" dirty="0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D092B2BB-BB03-422D-BB61-48F298C9EFB2}"/>
              </a:ext>
            </a:extLst>
          </p:cNvPr>
          <p:cNvSpPr/>
          <p:nvPr/>
        </p:nvSpPr>
        <p:spPr>
          <a:xfrm>
            <a:off x="8332047" y="4204957"/>
            <a:ext cx="1729946" cy="7693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Similar Text</a:t>
            </a:r>
            <a:endParaRPr lang="zh-Hans-HK" altLang="en-US" dirty="0"/>
          </a:p>
        </p:txBody>
      </p:sp>
      <p:sp>
        <p:nvSpPr>
          <p:cNvPr id="27" name="箭头: 右 26">
            <a:extLst>
              <a:ext uri="{FF2B5EF4-FFF2-40B4-BE49-F238E27FC236}">
                <a16:creationId xmlns:a16="http://schemas.microsoft.com/office/drawing/2014/main" id="{83A9F3F7-912E-475F-BBC3-54312A3E555F}"/>
              </a:ext>
            </a:extLst>
          </p:cNvPr>
          <p:cNvSpPr/>
          <p:nvPr/>
        </p:nvSpPr>
        <p:spPr>
          <a:xfrm>
            <a:off x="7512908" y="3956221"/>
            <a:ext cx="568962" cy="3513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-HK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465DFD4-3DDA-4673-80F2-A34442EB3D3E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  <p:extLst>
      <p:ext uri="{BB962C8B-B14F-4D97-AF65-F5344CB8AC3E}">
        <p14:creationId xmlns:p14="http://schemas.microsoft.com/office/powerpoint/2010/main" val="1358270188"/>
      </p:ext>
    </p:extLst>
  </p:cSld>
  <p:clrMapOvr>
    <a:masterClrMapping/>
  </p:clrMapOvr>
  <p:transition advTm="13814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10701338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3629139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功能展示：论文研读助手</a:t>
              </a:r>
              <a:endPara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pic>
        <p:nvPicPr>
          <p:cNvPr id="3" name="ybw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BE4122F4-A4DA-4F0A-A289-F46D1547BB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31492" y="2420346"/>
            <a:ext cx="6510681" cy="36622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E09AB22-CC64-43F9-A7DA-8DEC18077623}"/>
              </a:ext>
            </a:extLst>
          </p:cNvPr>
          <p:cNvSpPr txBox="1"/>
          <p:nvPr/>
        </p:nvSpPr>
        <p:spPr>
          <a:xfrm>
            <a:off x="966550" y="1631031"/>
            <a:ext cx="73522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在论文上传界面点击研读可以</a:t>
            </a:r>
            <a:r>
              <a:rPr lang="zh-CN" altLang="en-US" b="1" dirty="0">
                <a:solidFill>
                  <a:srgbClr val="FF0000"/>
                </a:solidFill>
              </a:rPr>
              <a:t>研读自己上传的文件</a:t>
            </a:r>
            <a:r>
              <a:rPr lang="zh-CN" altLang="en-US" dirty="0"/>
              <a:t>，同时也可以在论文详情界面</a:t>
            </a:r>
            <a:r>
              <a:rPr lang="zh-CN" altLang="en-US" b="1" dirty="0">
                <a:solidFill>
                  <a:srgbClr val="FF0000"/>
                </a:solidFill>
              </a:rPr>
              <a:t>对已有的论文</a:t>
            </a:r>
            <a:r>
              <a:rPr lang="zh-CN" altLang="en-US" dirty="0"/>
              <a:t>进行论文研读，进入研读助手界面。</a:t>
            </a:r>
            <a:endParaRPr lang="en-US" altLang="zh-CN" dirty="0"/>
          </a:p>
          <a:p>
            <a:endParaRPr lang="zh-Hans-HK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C191F62-8BB8-48F5-94E4-54D9F2D6B071}"/>
              </a:ext>
            </a:extLst>
          </p:cNvPr>
          <p:cNvSpPr txBox="1"/>
          <p:nvPr/>
        </p:nvSpPr>
        <p:spPr>
          <a:xfrm>
            <a:off x="966550" y="2879167"/>
            <a:ext cx="386494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输入问题，可以得到：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b="1" dirty="0"/>
              <a:t>推理答案</a:t>
            </a:r>
            <a:endParaRPr lang="en-US" altLang="zh-CN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b="1" dirty="0"/>
              <a:t>答案的参考文段</a:t>
            </a:r>
            <a:r>
              <a:rPr lang="zh-CN" altLang="en-US" dirty="0"/>
              <a:t>（出自原文）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b="1" dirty="0"/>
              <a:t>可以选择重新推理</a:t>
            </a:r>
            <a:endParaRPr lang="en-US" altLang="zh-CN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b="1" dirty="0"/>
              <a:t>一些潜在的其他问题</a:t>
            </a:r>
            <a:endParaRPr lang="en-US" altLang="zh-C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/>
              <a:t>右上角可以点击生成一篇简单的摘要报告</a:t>
            </a:r>
            <a:endParaRPr lang="zh-Hans-HK" altLang="en-US" b="1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A2FF873-27D1-4C96-8766-332594664597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  <p:extLst>
      <p:ext uri="{BB962C8B-B14F-4D97-AF65-F5344CB8AC3E}">
        <p14:creationId xmlns:p14="http://schemas.microsoft.com/office/powerpoint/2010/main" val="1717047752"/>
      </p:ext>
    </p:extLst>
  </p:cSld>
  <p:clrMapOvr>
    <a:masterClrMapping/>
  </p:clrMapOvr>
  <p:transition advTm="35087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9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0" objId="3"/>
        <p14:stopEvt time="29439" objId="3"/>
      </p14:showEvtLst>
    </p:ext>
  </p:extLs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10701338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3629139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核心功能：单篇摘要生成（技术）</a:t>
              </a:r>
              <a:endPara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3" name="矩形: 圆角 2">
            <a:extLst>
              <a:ext uri="{FF2B5EF4-FFF2-40B4-BE49-F238E27FC236}">
                <a16:creationId xmlns:a16="http://schemas.microsoft.com/office/drawing/2014/main" id="{AC2469C9-C008-43B2-92A2-24E9D512B9F0}"/>
              </a:ext>
            </a:extLst>
          </p:cNvPr>
          <p:cNvSpPr/>
          <p:nvPr/>
        </p:nvSpPr>
        <p:spPr>
          <a:xfrm>
            <a:off x="1527363" y="3607736"/>
            <a:ext cx="1332649" cy="14951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paper</a:t>
            </a:r>
            <a:endParaRPr lang="zh-Hans-HK" altLang="en-US" dirty="0"/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015E502B-D5DE-4AF5-AFB5-029801331FE8}"/>
              </a:ext>
            </a:extLst>
          </p:cNvPr>
          <p:cNvSpPr/>
          <p:nvPr/>
        </p:nvSpPr>
        <p:spPr>
          <a:xfrm>
            <a:off x="3071957" y="4104949"/>
            <a:ext cx="1556952" cy="5007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embedding</a:t>
            </a:r>
            <a:endParaRPr lang="zh-Hans-HK" altLang="en-US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70E9552-00A0-4892-B7C9-81B37E2CBFA6}"/>
              </a:ext>
            </a:extLst>
          </p:cNvPr>
          <p:cNvSpPr/>
          <p:nvPr/>
        </p:nvSpPr>
        <p:spPr>
          <a:xfrm>
            <a:off x="4754633" y="3783767"/>
            <a:ext cx="2397210" cy="1066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</a:rPr>
              <a:t>Tmp_knowledge_base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25" name="箭头: 右 24">
            <a:extLst>
              <a:ext uri="{FF2B5EF4-FFF2-40B4-BE49-F238E27FC236}">
                <a16:creationId xmlns:a16="http://schemas.microsoft.com/office/drawing/2014/main" id="{4CEFFBE5-C4DA-4123-ACF7-846A540FBE7A}"/>
              </a:ext>
            </a:extLst>
          </p:cNvPr>
          <p:cNvSpPr/>
          <p:nvPr/>
        </p:nvSpPr>
        <p:spPr>
          <a:xfrm>
            <a:off x="7364594" y="4128265"/>
            <a:ext cx="1531689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-HK" altLang="en-US" sz="1050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EDEFF04-54B9-433C-BA90-5D8EF7B865FB}"/>
              </a:ext>
            </a:extLst>
          </p:cNvPr>
          <p:cNvSpPr txBox="1"/>
          <p:nvPr/>
        </p:nvSpPr>
        <p:spPr>
          <a:xfrm>
            <a:off x="7258218" y="3886577"/>
            <a:ext cx="1744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按照模板进行</a:t>
            </a:r>
            <a:r>
              <a:rPr lang="en-US" altLang="zh-CN" dirty="0"/>
              <a:t>RAG</a:t>
            </a:r>
            <a:r>
              <a:rPr lang="zh-CN" altLang="en-US" dirty="0"/>
              <a:t>检索</a:t>
            </a:r>
            <a:endParaRPr lang="zh-Hans-HK" altLang="en-US" dirty="0"/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9649DE7B-046C-4B3E-8391-7FCC430E1707}"/>
              </a:ext>
            </a:extLst>
          </p:cNvPr>
          <p:cNvSpPr/>
          <p:nvPr/>
        </p:nvSpPr>
        <p:spPr>
          <a:xfrm>
            <a:off x="9109033" y="3707567"/>
            <a:ext cx="1490350" cy="8455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-HK" altLang="en-US"/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65477A0C-60AE-4483-9BD2-CE8C798FF7BD}"/>
              </a:ext>
            </a:extLst>
          </p:cNvPr>
          <p:cNvSpPr/>
          <p:nvPr/>
        </p:nvSpPr>
        <p:spPr>
          <a:xfrm>
            <a:off x="9261433" y="3859967"/>
            <a:ext cx="1490350" cy="8455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-HK" altLang="en-US"/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C888D5AD-517E-4D94-B052-B607E569920E}"/>
              </a:ext>
            </a:extLst>
          </p:cNvPr>
          <p:cNvSpPr/>
          <p:nvPr/>
        </p:nvSpPr>
        <p:spPr>
          <a:xfrm>
            <a:off x="9413833" y="4012367"/>
            <a:ext cx="1490350" cy="8455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-HK" altLang="en-US"/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9E84EA0B-22CE-4F2C-AB2F-6546B4E1BAC2}"/>
              </a:ext>
            </a:extLst>
          </p:cNvPr>
          <p:cNvSpPr/>
          <p:nvPr/>
        </p:nvSpPr>
        <p:spPr>
          <a:xfrm>
            <a:off x="9566233" y="4164767"/>
            <a:ext cx="1490350" cy="8455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综述文本</a:t>
            </a:r>
            <a:endParaRPr lang="zh-Hans-HK" altLang="en-US" dirty="0"/>
          </a:p>
        </p:txBody>
      </p:sp>
      <p:sp>
        <p:nvSpPr>
          <p:cNvPr id="31" name="箭头: 下 30">
            <a:extLst>
              <a:ext uri="{FF2B5EF4-FFF2-40B4-BE49-F238E27FC236}">
                <a16:creationId xmlns:a16="http://schemas.microsoft.com/office/drawing/2014/main" id="{0226F828-BE1E-4710-8287-352BE19A415E}"/>
              </a:ext>
            </a:extLst>
          </p:cNvPr>
          <p:cNvSpPr/>
          <p:nvPr/>
        </p:nvSpPr>
        <p:spPr>
          <a:xfrm rot="4192052">
            <a:off x="8554996" y="4912381"/>
            <a:ext cx="682573" cy="126518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-HK" altLang="en-US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9FAF66F-1AE9-44C5-AACA-178DAD676EA3}"/>
              </a:ext>
            </a:extLst>
          </p:cNvPr>
          <p:cNvSpPr txBox="1"/>
          <p:nvPr/>
        </p:nvSpPr>
        <p:spPr>
          <a:xfrm>
            <a:off x="8046342" y="5243908"/>
            <a:ext cx="1960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ChatGLM3-6b</a:t>
            </a:r>
            <a:r>
              <a:rPr lang="zh-CN" altLang="en-US" dirty="0"/>
              <a:t>拼接</a:t>
            </a:r>
            <a:endParaRPr lang="zh-Hans-HK" altLang="en-US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4246B2AB-B55B-4ADD-B01C-658E22BAB6B4}"/>
              </a:ext>
            </a:extLst>
          </p:cNvPr>
          <p:cNvSpPr/>
          <p:nvPr/>
        </p:nvSpPr>
        <p:spPr>
          <a:xfrm>
            <a:off x="4395728" y="5119332"/>
            <a:ext cx="3607614" cy="12138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综述报告</a:t>
            </a:r>
            <a:endParaRPr lang="zh-Hans-HK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9C4B428-EFFD-47FF-A940-197F91630548}"/>
              </a:ext>
            </a:extLst>
          </p:cNvPr>
          <p:cNvSpPr txBox="1"/>
          <p:nvPr/>
        </p:nvSpPr>
        <p:spPr>
          <a:xfrm>
            <a:off x="2265403" y="2000169"/>
            <a:ext cx="7661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使用单篇文章构建一个单篇文章知识库，使用</a:t>
            </a:r>
            <a:r>
              <a:rPr lang="en-US" altLang="zh-CN" dirty="0"/>
              <a:t>RAG</a:t>
            </a:r>
            <a:r>
              <a:rPr lang="zh-CN" altLang="en-US" dirty="0"/>
              <a:t>进行对预设好的关键词模板进行检索，将得到的文本使用语言模型进行拼接。</a:t>
            </a:r>
            <a:endParaRPr lang="en-US" altLang="zh-CN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C78B7F1-7861-49DD-AF38-7F8B2DC38493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  <p:extLst>
      <p:ext uri="{BB962C8B-B14F-4D97-AF65-F5344CB8AC3E}">
        <p14:creationId xmlns:p14="http://schemas.microsoft.com/office/powerpoint/2010/main" val="3606120990"/>
      </p:ext>
    </p:extLst>
  </p:cSld>
  <p:clrMapOvr>
    <a:masterClrMapping/>
  </p:clrMapOvr>
  <p:transition advTm="4537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10701338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3629139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功能展示：单篇摘要生成</a:t>
              </a:r>
              <a:endPara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pic>
        <p:nvPicPr>
          <p:cNvPr id="2" name="摘要">
            <a:hlinkClick r:id="" action="ppaction://media"/>
            <a:extLst>
              <a:ext uri="{FF2B5EF4-FFF2-40B4-BE49-F238E27FC236}">
                <a16:creationId xmlns:a16="http://schemas.microsoft.com/office/drawing/2014/main" id="{CCD71841-D311-4E1F-BF04-BBCA134F3CB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766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009773" y="2251080"/>
            <a:ext cx="6432422" cy="4019973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EBAF142-AE0C-41F8-8054-D4AF51CF035C}"/>
              </a:ext>
            </a:extLst>
          </p:cNvPr>
          <p:cNvSpPr txBox="1"/>
          <p:nvPr/>
        </p:nvSpPr>
        <p:spPr>
          <a:xfrm>
            <a:off x="1233597" y="1881748"/>
            <a:ext cx="2879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点击右上角一键生成即可</a:t>
            </a:r>
            <a:endParaRPr lang="zh-Hans-HK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801FC1E-18EE-41EC-BD09-22DE540D7272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  <p:extLst>
      <p:ext uri="{BB962C8B-B14F-4D97-AF65-F5344CB8AC3E}">
        <p14:creationId xmlns:p14="http://schemas.microsoft.com/office/powerpoint/2010/main" val="1855391592"/>
      </p:ext>
    </p:extLst>
  </p:cSld>
  <p:clrMapOvr>
    <a:masterClrMapping/>
  </p:clrMapOvr>
  <p:transition advTm="3833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2"/>
        <p14:stopEvt time="2394" objId="2"/>
      </p14:showEvtLst>
    </p:ext>
  </p:extLs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10701338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3629139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功能展示：个人中心管理</a:t>
              </a: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385570" y="1555115"/>
            <a:ext cx="3689350" cy="49244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lang="zh-CN" altLang="en-US" dirty="0"/>
              <a:t>包含</a:t>
            </a:r>
            <a:r>
              <a:rPr lang="zh-CN" altLang="en-US" dirty="0">
                <a:solidFill>
                  <a:srgbClr val="FF0000"/>
                </a:solidFill>
              </a:rPr>
              <a:t>五部分</a:t>
            </a:r>
            <a:r>
              <a:rPr lang="zh-CN" altLang="en-US" dirty="0"/>
              <a:t>内容</a:t>
            </a:r>
            <a:r>
              <a:rPr lang="en-US" altLang="zh-CN" dirty="0"/>
              <a:t>:</a:t>
            </a:r>
            <a:endParaRPr lang="zh-CN" altLang="en-US" dirty="0"/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FF0000"/>
                </a:solidFill>
              </a:rPr>
              <a:t>个人基本信息</a:t>
            </a:r>
            <a:endParaRPr lang="zh-CN" altLang="en-US" dirty="0"/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用户名、登录时间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收藏数、点赞数</a:t>
            </a:r>
            <a:endParaRPr lang="en-US" altLang="zh-CN" dirty="0"/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FF0000"/>
                </a:solidFill>
              </a:rPr>
              <a:t>研读对话历史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研读对话查看与删除</a:t>
            </a: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FF0000"/>
                </a:solidFill>
              </a:rPr>
              <a:t>论文检索记录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论文检索记录查看与删除</a:t>
            </a:r>
            <a:endParaRPr lang="en-US" altLang="zh-CN" dirty="0"/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FF0000"/>
                </a:solidFill>
              </a:rPr>
              <a:t>生成综述报告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综述报告下载与管理</a:t>
            </a: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FF0000"/>
                </a:solidFill>
              </a:rPr>
              <a:t>平台消息通知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已读未读状态区分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消息查看与删除</a:t>
            </a:r>
          </a:p>
        </p:txBody>
      </p:sp>
      <p:pic>
        <p:nvPicPr>
          <p:cNvPr id="2" name="all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074920" y="1871345"/>
            <a:ext cx="5833110" cy="3265805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978DB647-EBF2-4B65-86FD-B06D011F0888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</p:cSld>
  <p:clrMapOvr>
    <a:masterClrMapping/>
  </p:clrMapOvr>
  <p:transition advTm="15629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40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2"/>
        <p14:playEvt time="4178" objId="2"/>
        <p14:playEvt time="8319" objId="2"/>
        <p14:playEvt time="12459" objId="2"/>
        <p14:stopEvt time="15629" objId="2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4925060" y="2931160"/>
            <a:ext cx="4693920" cy="101473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b="1" dirty="0">
                <a:latin typeface="微软雅黑" panose="020B0503020204020204" pitchFamily="34" charset="-122"/>
                <a:ea typeface="微软雅黑" panose="020B0503020204020204" pitchFamily="34" charset="-122"/>
                <a:cs typeface="Yuppy SC" panose="020F0603040207020204" pitchFamily="34" charset="-122"/>
              </a:rPr>
              <a:t>项目介绍</a:t>
            </a: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8078" y="2676758"/>
            <a:ext cx="1524000" cy="1524000"/>
          </a:xfrm>
          <a:prstGeom prst="rect">
            <a:avLst/>
          </a:prstGeom>
        </p:spPr>
      </p:pic>
      <p:sp>
        <p:nvSpPr>
          <p:cNvPr id="22" name="弧形 6"/>
          <p:cNvSpPr/>
          <p:nvPr/>
        </p:nvSpPr>
        <p:spPr>
          <a:xfrm>
            <a:off x="1370509" y="1845727"/>
            <a:ext cx="3136082" cy="3166334"/>
          </a:xfrm>
          <a:prstGeom prst="arc">
            <a:avLst>
              <a:gd name="adj1" fmla="val 5368489"/>
              <a:gd name="adj2" fmla="val 16261056"/>
            </a:avLst>
          </a:prstGeom>
          <a:noFill/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弧形 7"/>
          <p:cNvSpPr/>
          <p:nvPr/>
        </p:nvSpPr>
        <p:spPr>
          <a:xfrm>
            <a:off x="2038295" y="2141519"/>
            <a:ext cx="2468295" cy="2628529"/>
          </a:xfrm>
          <a:prstGeom prst="arc">
            <a:avLst>
              <a:gd name="adj1" fmla="val 20643614"/>
              <a:gd name="adj2" fmla="val 3170841"/>
            </a:avLst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2038297" y="2436052"/>
            <a:ext cx="1895666" cy="1895667"/>
          </a:xfrm>
          <a:prstGeom prst="ellipse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98000">
                <a:schemeClr val="bg1">
                  <a:lumMod val="65000"/>
                </a:schemeClr>
              </a:gs>
            </a:gsLst>
            <a:lin ang="2700000" scaled="0"/>
          </a:gradFill>
          <a:ln w="2857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0"/>
            </a:gra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椭圆 24"/>
          <p:cNvSpPr/>
          <p:nvPr/>
        </p:nvSpPr>
        <p:spPr>
          <a:xfrm>
            <a:off x="1929526" y="2327281"/>
            <a:ext cx="2113208" cy="2113209"/>
          </a:xfrm>
          <a:prstGeom prst="ellipse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2142398" y="2823412"/>
            <a:ext cx="1687463" cy="132207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Yuppy SC" panose="020F0603040207020204" pitchFamily="34" charset="-122"/>
              </a:rPr>
              <a:t>PART 01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Yuppy SC" panose="020F0603040207020204" pitchFamily="34" charset="-122"/>
            </a:endParaRPr>
          </a:p>
        </p:txBody>
      </p:sp>
      <p:sp>
        <p:nvSpPr>
          <p:cNvPr id="27" name="弧形 4"/>
          <p:cNvSpPr/>
          <p:nvPr/>
        </p:nvSpPr>
        <p:spPr>
          <a:xfrm>
            <a:off x="1764318" y="2141519"/>
            <a:ext cx="2459926" cy="2496901"/>
          </a:xfrm>
          <a:prstGeom prst="arc">
            <a:avLst>
              <a:gd name="adj1" fmla="val 16135557"/>
              <a:gd name="adj2" fmla="val 8938577"/>
            </a:avLst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3436139" y="4462360"/>
            <a:ext cx="138494" cy="138494"/>
          </a:xfrm>
          <a:prstGeom prst="ellipse">
            <a:avLst/>
          </a:prstGeom>
          <a:solidFill>
            <a:schemeClr val="accent2"/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3656955" y="4362588"/>
            <a:ext cx="80419" cy="80419"/>
          </a:xfrm>
          <a:prstGeom prst="ellipse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4406965" y="3036202"/>
            <a:ext cx="110651" cy="110651"/>
          </a:xfrm>
          <a:prstGeom prst="ellipse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1753294" y="4453635"/>
            <a:ext cx="125309" cy="137583"/>
          </a:xfrm>
          <a:prstGeom prst="rect">
            <a:avLst/>
          </a:prstGeom>
          <a:solidFill>
            <a:srgbClr val="00B0F0"/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1907389" y="3468634"/>
            <a:ext cx="85432" cy="85432"/>
          </a:xfrm>
          <a:prstGeom prst="ellipse">
            <a:avLst/>
          </a:prstGeom>
          <a:solidFill>
            <a:srgbClr val="C1C1C1"/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1647179" y="2327281"/>
            <a:ext cx="168204" cy="168204"/>
          </a:xfrm>
          <a:prstGeom prst="ellipse">
            <a:avLst/>
          </a:prstGeom>
          <a:solidFill>
            <a:srgbClr val="C1C1C1"/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1920474" y="2174707"/>
            <a:ext cx="68110" cy="68110"/>
          </a:xfrm>
          <a:prstGeom prst="ellipse">
            <a:avLst/>
          </a:prstGeom>
          <a:solidFill>
            <a:schemeClr val="bg1">
              <a:lumMod val="65000"/>
            </a:schemeClr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5074745" y="6510883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7" name="梯形 36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2" name="图片 1" descr="buaac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  <p:transition advTm="550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10701338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3780680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功能展示：个人中心（研读对话）</a:t>
              </a: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572895" y="2520950"/>
            <a:ext cx="3689350" cy="49244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查看研读对话</a:t>
            </a:r>
            <a:r>
              <a:rPr lang="zh-CN" altLang="en-US" dirty="0">
                <a:solidFill>
                  <a:srgbClr val="FF0000"/>
                </a:solidFill>
              </a:rPr>
              <a:t>历史记录</a:t>
            </a:r>
            <a:endParaRPr lang="zh-CN" altLang="en-US" dirty="0"/>
          </a:p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研读对话</a:t>
            </a:r>
            <a:r>
              <a:rPr lang="zh-CN" altLang="en-US" dirty="0">
                <a:solidFill>
                  <a:srgbClr val="FF0000"/>
                </a:solidFill>
              </a:rPr>
              <a:t>查看与管理</a:t>
            </a:r>
          </a:p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/>
                </a:solidFill>
              </a:rPr>
              <a:t>跳转</a:t>
            </a:r>
            <a:r>
              <a:rPr lang="zh-CN" altLang="en-US" dirty="0"/>
              <a:t>到</a:t>
            </a:r>
            <a:r>
              <a:rPr lang="zh-CN" altLang="en-US" dirty="0">
                <a:solidFill>
                  <a:srgbClr val="FF0000"/>
                </a:solidFill>
              </a:rPr>
              <a:t>论文研读</a:t>
            </a:r>
            <a:r>
              <a:rPr lang="zh-CN" altLang="en-US" dirty="0"/>
              <a:t>页面</a:t>
            </a:r>
            <a:endParaRPr lang="en-US" altLang="zh-CN" dirty="0"/>
          </a:p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跳转后的论文研读支持</a:t>
            </a:r>
            <a:r>
              <a:rPr lang="zh-CN" altLang="en-US" dirty="0">
                <a:solidFill>
                  <a:srgbClr val="FF0000"/>
                </a:solidFill>
              </a:rPr>
              <a:t>现场恢复</a:t>
            </a:r>
          </a:p>
          <a:p>
            <a:pPr marL="285750" lvl="1" indent="-285750" algn="l">
              <a:lnSpc>
                <a:spcPct val="130000"/>
              </a:lnSpc>
              <a:buFont typeface="Wingdings" panose="05000000000000000000" pitchFamily="2" charset="2"/>
              <a:buChar char="Ø"/>
            </a:pPr>
            <a:endParaRPr lang="zh-CN" altLang="en-US" dirty="0"/>
          </a:p>
        </p:txBody>
      </p:sp>
      <p:pic>
        <p:nvPicPr>
          <p:cNvPr id="4" name="personal_chat(1)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262245" y="1839260"/>
            <a:ext cx="6296025" cy="4046855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720981F1-3CC2-4D8F-82A5-212A211F6E73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</p:cSld>
  <p:clrMapOvr>
    <a:masterClrMapping/>
  </p:clrMapOvr>
  <p:transition advTm="15521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42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4"/>
        <p14:playEvt time="4322" objId="4"/>
        <p14:playEvt time="8677" objId="4"/>
        <p14:playEvt time="12985" objId="4"/>
        <p14:stopEvt time="15521" objId="4"/>
      </p14:showEvtLst>
    </p:ext>
  </p:extLs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10701338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3780680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功能展示：个人中心（搜索记录）</a:t>
              </a: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75843" y="2560003"/>
            <a:ext cx="3689350" cy="265870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查看论文检索</a:t>
            </a:r>
            <a:r>
              <a:rPr lang="zh-CN" altLang="en-US" dirty="0">
                <a:solidFill>
                  <a:srgbClr val="FF0000"/>
                </a:solidFill>
              </a:rPr>
              <a:t>历史记录</a:t>
            </a:r>
            <a:endParaRPr lang="zh-CN" altLang="en-US" dirty="0"/>
          </a:p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搜索记录</a:t>
            </a:r>
            <a:r>
              <a:rPr lang="zh-CN" altLang="en-US" dirty="0">
                <a:solidFill>
                  <a:srgbClr val="FF0000"/>
                </a:solidFill>
              </a:rPr>
              <a:t>查看与管理</a:t>
            </a:r>
          </a:p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/>
                </a:solidFill>
              </a:rPr>
              <a:t>跳转</a:t>
            </a:r>
            <a:r>
              <a:rPr lang="zh-CN" altLang="en-US" dirty="0"/>
              <a:t>到</a:t>
            </a:r>
            <a:r>
              <a:rPr lang="zh-CN" altLang="en-US" dirty="0">
                <a:solidFill>
                  <a:srgbClr val="FF0000"/>
                </a:solidFill>
              </a:rPr>
              <a:t>论文检索</a:t>
            </a:r>
            <a:r>
              <a:rPr lang="zh-CN" altLang="en-US" dirty="0"/>
              <a:t>页面</a:t>
            </a:r>
            <a:endParaRPr lang="en-US" altLang="zh-CN" dirty="0"/>
          </a:p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将会恢复对话式检索的</a:t>
            </a:r>
            <a:r>
              <a:rPr lang="zh-CN" altLang="en-US" b="1" dirty="0">
                <a:solidFill>
                  <a:srgbClr val="FF0000"/>
                </a:solidFill>
              </a:rPr>
              <a:t>历史记录</a:t>
            </a:r>
          </a:p>
          <a:p>
            <a:pPr marL="285750" lvl="1" indent="-285750" algn="l">
              <a:lnSpc>
                <a:spcPct val="130000"/>
              </a:lnSpc>
              <a:buFont typeface="Wingdings" panose="05000000000000000000" pitchFamily="2" charset="2"/>
              <a:buChar char="Ø"/>
            </a:pPr>
            <a:endParaRPr lang="zh-CN" altLang="en-US" dirty="0"/>
          </a:p>
        </p:txBody>
      </p:sp>
      <p:pic>
        <p:nvPicPr>
          <p:cNvPr id="5" name="personal_search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907915" y="1836420"/>
            <a:ext cx="6598920" cy="3185795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366A6827-5BA0-4B36-9622-8CF3062DBE1A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</p:cSld>
  <p:clrMapOvr>
    <a:masterClrMapping/>
  </p:clrMapOvr>
  <p:transition advTm="9885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442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5"/>
        <p14:playEvt time="4493" objId="5"/>
        <p14:playEvt time="8988" objId="5"/>
        <p14:stopEvt time="9885" objId="5"/>
      </p14:showEvtLst>
    </p:ext>
  </p:extLs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10701338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3780680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功能展示：个人中心（综述报告）</a:t>
              </a: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572895" y="2520950"/>
            <a:ext cx="3689350" cy="158149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查看</a:t>
            </a:r>
            <a:r>
              <a:rPr lang="zh-CN" altLang="en-US" dirty="0">
                <a:solidFill>
                  <a:srgbClr val="FF0000"/>
                </a:solidFill>
              </a:rPr>
              <a:t>所有生成的综述报告</a:t>
            </a:r>
            <a:endParaRPr lang="zh-CN" altLang="en-US" dirty="0"/>
          </a:p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综述报告</a:t>
            </a:r>
            <a:r>
              <a:rPr lang="zh-CN" altLang="en-US" dirty="0">
                <a:solidFill>
                  <a:srgbClr val="FF0000"/>
                </a:solidFill>
              </a:rPr>
              <a:t>管理与删除</a:t>
            </a:r>
          </a:p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报告</a:t>
            </a:r>
            <a:r>
              <a:rPr lang="zh-CN" altLang="en-US" dirty="0">
                <a:solidFill>
                  <a:srgbClr val="FF0000"/>
                </a:solidFill>
              </a:rPr>
              <a:t>下载与阅读</a:t>
            </a:r>
          </a:p>
          <a:p>
            <a:pPr marL="0" lvl="1" indent="0" algn="l">
              <a:lnSpc>
                <a:spcPct val="130000"/>
              </a:lnSpc>
              <a:buFont typeface="Wingdings" panose="05000000000000000000" pitchFamily="2" charset="2"/>
              <a:buNone/>
            </a:pP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2" name="personal_report(1)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074920" y="1867535"/>
            <a:ext cx="6193155" cy="379031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47C04390-6FD5-4136-9503-E8C0DBF1B651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</p:cSld>
  <p:clrMapOvr>
    <a:masterClrMapping/>
  </p:clrMapOvr>
  <p:transition advTm="6153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60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45" objId="2"/>
        <p14:playEvt time="6124" objId="2"/>
        <p14:stopEvt time="6153" objId="2"/>
      </p14:showEvtLst>
    </p:ext>
  </p:extLs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10701338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3780680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功能展示：个人中心（收藏文献）</a:t>
              </a: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572895" y="2656417"/>
            <a:ext cx="3689350" cy="169786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查看收藏文献的</a:t>
            </a:r>
            <a:r>
              <a:rPr lang="zh-CN" altLang="en-US" dirty="0">
                <a:solidFill>
                  <a:srgbClr val="FF0000"/>
                </a:solidFill>
              </a:rPr>
              <a:t>信息</a:t>
            </a:r>
            <a:endParaRPr lang="zh-CN" altLang="en-US" dirty="0"/>
          </a:p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收藏文献</a:t>
            </a:r>
            <a:r>
              <a:rPr lang="zh-CN" altLang="en-US" dirty="0">
                <a:solidFill>
                  <a:srgbClr val="FF0000"/>
                </a:solidFill>
              </a:rPr>
              <a:t>管理与删除</a:t>
            </a:r>
          </a:p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跳转到</a:t>
            </a:r>
            <a:r>
              <a:rPr lang="zh-CN" altLang="en-US" dirty="0">
                <a:solidFill>
                  <a:srgbClr val="FF0000"/>
                </a:solidFill>
              </a:rPr>
              <a:t>论文详情页面</a:t>
            </a:r>
          </a:p>
          <a:p>
            <a:pPr marL="0" lvl="1" indent="0" algn="l">
              <a:lnSpc>
                <a:spcPct val="130000"/>
              </a:lnSpc>
              <a:buFont typeface="Wingdings" panose="05000000000000000000" pitchFamily="2" charset="2"/>
              <a:buNone/>
            </a:pP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4" name="personal_collect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40580" y="2209800"/>
            <a:ext cx="6891655" cy="310515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66E6AE86-DBB5-4930-926F-348C58CF827B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</p:cSld>
  <p:clrMapOvr>
    <a:masterClrMapping/>
  </p:clrMapOvr>
  <p:transition advTm="6215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7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4"/>
        <p14:playEvt time="2833" objId="4"/>
        <p14:playEvt time="5663" objId="4"/>
        <p14:stopEvt time="6215" objId="4"/>
      </p14:showEvtLst>
    </p:ext>
  </p:extLs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10701338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3780680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功能展示：个人中心（消息通知）</a:t>
              </a: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572895" y="2520950"/>
            <a:ext cx="3689350" cy="185510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平台通知消息管理</a:t>
            </a:r>
          </a:p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消息已读</a:t>
            </a:r>
            <a:r>
              <a:rPr lang="zh-CN" altLang="en-US" dirty="0">
                <a:solidFill>
                  <a:srgbClr val="FF0000"/>
                </a:solidFill>
              </a:rPr>
              <a:t>状态管理</a:t>
            </a:r>
          </a:p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消息</a:t>
            </a:r>
            <a:r>
              <a:rPr lang="zh-CN" altLang="en-US" dirty="0">
                <a:solidFill>
                  <a:srgbClr val="FF0000"/>
                </a:solidFill>
              </a:rPr>
              <a:t>详情查看</a:t>
            </a:r>
          </a:p>
          <a:p>
            <a:pPr marL="0" lvl="1" indent="0" algn="l">
              <a:lnSpc>
                <a:spcPct val="130000"/>
              </a:lnSpc>
              <a:buFont typeface="Wingdings" panose="05000000000000000000" pitchFamily="2" charset="2"/>
              <a:buNone/>
            </a:pP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2" name="personal_notice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39005" y="2187575"/>
            <a:ext cx="6577330" cy="3038475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09BF2B06-66E3-4F27-A86D-E0F15437649C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</p:cSld>
  <p:clrMapOvr>
    <a:masterClrMapping/>
  </p:clrMapOvr>
  <p:transition advTm="6904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2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50" objId="2"/>
        <p14:playEvt time="2377" objId="2"/>
        <p14:playEvt time="4683" objId="2"/>
        <p14:stopEvt time="6904" objId="2"/>
      </p14:showEvtLst>
    </p:ext>
  </p:extLs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8" y="775396"/>
            <a:ext cx="10701338" cy="5777803"/>
            <a:chOff x="5619749" y="1399829"/>
            <a:chExt cx="6237289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49" y="1399829"/>
              <a:ext cx="4192492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功能展示：管理端（用户</a:t>
              </a:r>
              <a:r>
                <a:rPr lang="en-US" altLang="zh-CN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&amp;</a:t>
              </a: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文献管理）</a:t>
              </a: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385570" y="1886585"/>
            <a:ext cx="3689350" cy="1764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/>
                </a:solidFill>
              </a:rPr>
              <a:t>用户信息</a:t>
            </a:r>
            <a:r>
              <a:rPr lang="zh-CN" altLang="en-US" dirty="0">
                <a:solidFill>
                  <a:srgbClr val="FF0000"/>
                </a:solidFill>
              </a:rPr>
              <a:t>管理</a:t>
            </a:r>
          </a:p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/>
                </a:solidFill>
              </a:rPr>
              <a:t>用户信息</a:t>
            </a:r>
            <a:r>
              <a:rPr lang="zh-CN" altLang="en-US" dirty="0">
                <a:solidFill>
                  <a:srgbClr val="FF0000"/>
                </a:solidFill>
              </a:rPr>
              <a:t>编辑</a:t>
            </a:r>
          </a:p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/>
                </a:solidFill>
              </a:rPr>
              <a:t>用户</a:t>
            </a:r>
            <a:r>
              <a:rPr lang="zh-CN" altLang="en-US" dirty="0">
                <a:solidFill>
                  <a:srgbClr val="FF0000"/>
                </a:solidFill>
              </a:rPr>
              <a:t>删除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4260" y="1542415"/>
            <a:ext cx="6236970" cy="245300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5570" y="4001770"/>
            <a:ext cx="4305300" cy="176466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002145" y="4253865"/>
            <a:ext cx="3689350" cy="1764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/>
                </a:solidFill>
              </a:rPr>
              <a:t>文献信息</a:t>
            </a:r>
            <a:r>
              <a:rPr lang="zh-CN" altLang="en-US" dirty="0">
                <a:solidFill>
                  <a:srgbClr val="FF0000"/>
                </a:solidFill>
              </a:rPr>
              <a:t>管理</a:t>
            </a:r>
          </a:p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/>
                </a:solidFill>
              </a:rPr>
              <a:t>文献</a:t>
            </a:r>
            <a:r>
              <a:rPr lang="zh-CN" altLang="en-US" dirty="0">
                <a:solidFill>
                  <a:srgbClr val="FF0000"/>
                </a:solidFill>
              </a:rPr>
              <a:t>查看</a:t>
            </a:r>
          </a:p>
          <a:p>
            <a:pPr marL="285750" indent="-285750" algn="l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/>
                </a:solidFill>
              </a:rPr>
              <a:t>文献</a:t>
            </a:r>
            <a:r>
              <a:rPr lang="zh-CN" altLang="en-US" dirty="0">
                <a:solidFill>
                  <a:srgbClr val="FF0000"/>
                </a:solidFill>
              </a:rPr>
              <a:t>删除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359EEAC-BBA9-49C2-9A29-9B6E929994B5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</p:cSld>
  <p:clrMapOvr>
    <a:masterClrMapping/>
  </p:clrMapOvr>
  <p:transition advTm="9461">
    <p:wip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4925060" y="2931160"/>
            <a:ext cx="4693920" cy="1015663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b="1" dirty="0">
                <a:latin typeface="微软雅黑" panose="020B0503020204020204" pitchFamily="34" charset="-122"/>
                <a:ea typeface="微软雅黑" panose="020B0503020204020204" pitchFamily="34" charset="-122"/>
                <a:cs typeface="Yuppy SC" panose="020F0603040207020204" pitchFamily="34" charset="-122"/>
              </a:rPr>
              <a:t>总结与计划</a:t>
            </a: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8078" y="2676758"/>
            <a:ext cx="1524000" cy="1524000"/>
          </a:xfrm>
          <a:prstGeom prst="rect">
            <a:avLst/>
          </a:prstGeom>
        </p:spPr>
      </p:pic>
      <p:sp>
        <p:nvSpPr>
          <p:cNvPr id="22" name="弧形 6"/>
          <p:cNvSpPr/>
          <p:nvPr/>
        </p:nvSpPr>
        <p:spPr>
          <a:xfrm>
            <a:off x="1370509" y="1845727"/>
            <a:ext cx="3136082" cy="3166334"/>
          </a:xfrm>
          <a:prstGeom prst="arc">
            <a:avLst>
              <a:gd name="adj1" fmla="val 5368489"/>
              <a:gd name="adj2" fmla="val 16261056"/>
            </a:avLst>
          </a:prstGeom>
          <a:noFill/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弧形 7"/>
          <p:cNvSpPr/>
          <p:nvPr/>
        </p:nvSpPr>
        <p:spPr>
          <a:xfrm>
            <a:off x="2038295" y="2141519"/>
            <a:ext cx="2468295" cy="2628529"/>
          </a:xfrm>
          <a:prstGeom prst="arc">
            <a:avLst>
              <a:gd name="adj1" fmla="val 20643614"/>
              <a:gd name="adj2" fmla="val 3170841"/>
            </a:avLst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2038297" y="2436052"/>
            <a:ext cx="1895666" cy="1895667"/>
          </a:xfrm>
          <a:prstGeom prst="ellipse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98000">
                <a:schemeClr val="bg1">
                  <a:lumMod val="65000"/>
                </a:schemeClr>
              </a:gs>
            </a:gsLst>
            <a:lin ang="2700000" scaled="0"/>
          </a:gradFill>
          <a:ln w="2857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0"/>
            </a:gra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椭圆 24"/>
          <p:cNvSpPr/>
          <p:nvPr/>
        </p:nvSpPr>
        <p:spPr>
          <a:xfrm>
            <a:off x="1929526" y="2327281"/>
            <a:ext cx="2113208" cy="2113209"/>
          </a:xfrm>
          <a:prstGeom prst="ellipse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2142398" y="2823412"/>
            <a:ext cx="1687463" cy="132207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Yuppy SC" panose="020F0603040207020204" pitchFamily="34" charset="-122"/>
              </a:rPr>
              <a:t>PART 03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Yuppy SC" panose="020F0603040207020204" pitchFamily="34" charset="-122"/>
            </a:endParaRPr>
          </a:p>
        </p:txBody>
      </p:sp>
      <p:sp>
        <p:nvSpPr>
          <p:cNvPr id="27" name="弧形 4"/>
          <p:cNvSpPr/>
          <p:nvPr/>
        </p:nvSpPr>
        <p:spPr>
          <a:xfrm>
            <a:off x="1764318" y="2141519"/>
            <a:ext cx="2459926" cy="2496901"/>
          </a:xfrm>
          <a:prstGeom prst="arc">
            <a:avLst>
              <a:gd name="adj1" fmla="val 16135557"/>
              <a:gd name="adj2" fmla="val 8938577"/>
            </a:avLst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3436139" y="4462360"/>
            <a:ext cx="138494" cy="138494"/>
          </a:xfrm>
          <a:prstGeom prst="ellipse">
            <a:avLst/>
          </a:prstGeom>
          <a:solidFill>
            <a:schemeClr val="accent2"/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3656955" y="4362588"/>
            <a:ext cx="80419" cy="80419"/>
          </a:xfrm>
          <a:prstGeom prst="ellipse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4406965" y="3036202"/>
            <a:ext cx="110651" cy="110651"/>
          </a:xfrm>
          <a:prstGeom prst="ellipse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1753294" y="4453635"/>
            <a:ext cx="125309" cy="137583"/>
          </a:xfrm>
          <a:prstGeom prst="rect">
            <a:avLst/>
          </a:prstGeom>
          <a:solidFill>
            <a:srgbClr val="00B0F0"/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1907389" y="3468634"/>
            <a:ext cx="85432" cy="85432"/>
          </a:xfrm>
          <a:prstGeom prst="ellipse">
            <a:avLst/>
          </a:prstGeom>
          <a:solidFill>
            <a:srgbClr val="C1C1C1"/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1647179" y="2327281"/>
            <a:ext cx="168204" cy="168204"/>
          </a:xfrm>
          <a:prstGeom prst="ellipse">
            <a:avLst/>
          </a:prstGeom>
          <a:solidFill>
            <a:srgbClr val="C1C1C1"/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1920474" y="2174707"/>
            <a:ext cx="68110" cy="68110"/>
          </a:xfrm>
          <a:prstGeom prst="ellipse">
            <a:avLst/>
          </a:prstGeom>
          <a:solidFill>
            <a:schemeClr val="bg1">
              <a:lumMod val="65000"/>
            </a:schemeClr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5074745" y="6510883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7" name="梯形 36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2" name="图片 1" descr="buaac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</p:spTree>
  </p:cSld>
  <p:clrMapOvr>
    <a:masterClrMapping/>
  </p:clrMapOvr>
  <p:transition advTm="3592">
    <p:wip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9" y="775396"/>
            <a:ext cx="9962708" cy="5777803"/>
            <a:chOff x="5619750" y="1399829"/>
            <a:chExt cx="6237288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50" y="1399829"/>
              <a:ext cx="2035458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b="1" kern="0" dirty="0">
                  <a:solidFill>
                    <a:prstClr val="white"/>
                  </a:solidFill>
                  <a:latin typeface="Verdana" panose="020B0604030504040204"/>
                  <a:ea typeface="微软雅黑" panose="020B0503020204020204" pitchFamily="34" charset="-122"/>
                </a:rPr>
                <a:t>小组成员分工</a:t>
              </a:r>
              <a:endPara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73685" y="121285"/>
            <a:ext cx="4329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03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总结与计划</a:t>
            </a: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86561EF-3572-4950-A1A8-FA84B6FFE20E}"/>
              </a:ext>
            </a:extLst>
          </p:cNvPr>
          <p:cNvSpPr txBox="1"/>
          <p:nvPr/>
        </p:nvSpPr>
        <p:spPr>
          <a:xfrm>
            <a:off x="1890722" y="1649334"/>
            <a:ext cx="855073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/>
              <a:t>周靖宇：</a:t>
            </a:r>
            <a:endParaRPr lang="en-US" altLang="zh-CN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dirty="0"/>
              <a:t>AI</a:t>
            </a:r>
            <a:r>
              <a:rPr lang="zh-CN" altLang="en-US" sz="2000" dirty="0"/>
              <a:t>对话式检索，综述生成与部分接口设计编写，模型服务器维护</a:t>
            </a:r>
            <a:endParaRPr lang="en-US" altLang="zh-C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/>
              <a:t>黄一轩：</a:t>
            </a:r>
            <a:endParaRPr lang="en-US" altLang="zh-CN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/>
              <a:t>服务器运维，后端数据库设计与接口设计编写，部署环境配置</a:t>
            </a:r>
            <a:endParaRPr lang="en-US" altLang="zh-C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/>
              <a:t>陈俊华：</a:t>
            </a:r>
            <a:endParaRPr lang="en-US" altLang="zh-CN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/>
              <a:t>后端数据库设计与接口设计编写</a:t>
            </a:r>
            <a:endParaRPr lang="en-US" altLang="zh-C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/>
              <a:t>杨博文：</a:t>
            </a:r>
            <a:endParaRPr lang="en-US" altLang="zh-CN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dirty="0"/>
              <a:t>AI</a:t>
            </a:r>
            <a:r>
              <a:rPr lang="zh-CN" altLang="en-US" sz="2000" dirty="0"/>
              <a:t>关键词检索，调研助手，模型服务器维护，部分接口设计编写</a:t>
            </a:r>
            <a:endParaRPr lang="en-US" altLang="zh-C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/>
              <a:t>金楷茗：</a:t>
            </a:r>
            <a:endParaRPr lang="en-US" altLang="zh-CN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/>
              <a:t>文献调研，检索结果，论文详情</a:t>
            </a:r>
            <a:endParaRPr lang="en-US" altLang="zh-C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/>
              <a:t>李雨萌：</a:t>
            </a:r>
            <a:endParaRPr lang="en-US" altLang="zh-CN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/>
              <a:t>登录注册，个人主页，文件上传，报告生成，管理端</a:t>
            </a:r>
            <a:endParaRPr lang="en-US" altLang="zh-C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/>
              <a:t>全体成员：文档撰写，测试接口，功能测试</a:t>
            </a:r>
            <a:endParaRPr lang="en-US" altLang="zh-CN" sz="2000" dirty="0"/>
          </a:p>
        </p:txBody>
      </p:sp>
    </p:spTree>
  </p:cSld>
  <p:clrMapOvr>
    <a:masterClrMapping/>
  </p:clrMapOvr>
  <p:transition advTm="23581">
    <p:wip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9" y="775396"/>
            <a:ext cx="9962708" cy="5777803"/>
            <a:chOff x="5619750" y="1399829"/>
            <a:chExt cx="6237288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50" y="1399829"/>
              <a:ext cx="2710498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 panose="020B0604030504040204"/>
                  <a:ea typeface="微软雅黑" panose="020B0503020204020204" pitchFamily="34" charset="-122"/>
                  <a:cs typeface="+mn-cs"/>
                </a:rPr>
                <a:t>开发过程中遇到的问题</a:t>
              </a: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A229580-AB2E-49C7-BD11-398AC4D71E88}"/>
              </a:ext>
            </a:extLst>
          </p:cNvPr>
          <p:cNvSpPr txBox="1"/>
          <p:nvPr/>
        </p:nvSpPr>
        <p:spPr>
          <a:xfrm>
            <a:off x="1150706" y="1935737"/>
            <a:ext cx="988373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/>
              <a:t>知识库安全问题</a:t>
            </a:r>
            <a:r>
              <a:rPr lang="zh-CN" altLang="en-US" sz="2400" dirty="0"/>
              <a:t>：</a:t>
            </a:r>
            <a:endParaRPr lang="en-US" altLang="zh-C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构建了知识库与搜索记录</a:t>
            </a:r>
            <a:r>
              <a:rPr lang="en-US" altLang="zh-CN" sz="2400" dirty="0"/>
              <a:t>&amp;</a:t>
            </a:r>
            <a:r>
              <a:rPr lang="zh-CN" altLang="en-US" sz="2400" dirty="0"/>
              <a:t>对话记录的映射，避免前端获取知识库</a:t>
            </a:r>
            <a:r>
              <a:rPr lang="en-US" altLang="zh-CN" sz="2400" dirty="0"/>
              <a:t>id</a:t>
            </a:r>
            <a:r>
              <a:rPr lang="zh-CN" altLang="en-US" sz="2400" dirty="0"/>
              <a:t>，防止其直接对推理服务器删除知识库</a:t>
            </a:r>
            <a:endParaRPr lang="en-US" altLang="zh-C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并发问题：</a:t>
            </a:r>
            <a:endParaRPr lang="en-US" altLang="zh-C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推理服务器的接口支持并发，但由于显存限制，效果如何尚未可知</a:t>
            </a:r>
            <a:endParaRPr lang="en-US" altLang="zh-C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/>
              <a:t>部分功能响应速度慢</a:t>
            </a:r>
            <a:r>
              <a:rPr lang="zh-CN" altLang="en-US" sz="2400" dirty="0"/>
              <a:t>：</a:t>
            </a:r>
            <a:endParaRPr lang="en-US" altLang="zh-C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部分已解决：限定知识库大小等</a:t>
            </a:r>
            <a:endParaRPr lang="en-US" altLang="zh-C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部分难以解决（算力因素</a:t>
            </a:r>
            <a:r>
              <a:rPr lang="en-US" altLang="zh-CN" sz="2400" dirty="0"/>
              <a:t>or</a:t>
            </a:r>
            <a:r>
              <a:rPr lang="zh-CN" altLang="en-US" sz="2400" dirty="0"/>
              <a:t>模型限制</a:t>
            </a:r>
            <a:r>
              <a:rPr lang="en-US" altLang="zh-CN" sz="2400" dirty="0"/>
              <a:t>or</a:t>
            </a:r>
            <a:r>
              <a:rPr lang="zh-CN" altLang="en-US" sz="2400" dirty="0"/>
              <a:t>网络因素）</a:t>
            </a:r>
            <a:endParaRPr lang="en-US" altLang="zh-C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部分待解决</a:t>
            </a:r>
            <a:endParaRPr lang="en-US" altLang="zh-CN" sz="24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E2FD637-3502-4FA5-9D7C-C502AFF331B0}"/>
              </a:ext>
            </a:extLst>
          </p:cNvPr>
          <p:cNvSpPr txBox="1"/>
          <p:nvPr/>
        </p:nvSpPr>
        <p:spPr>
          <a:xfrm>
            <a:off x="273685" y="121285"/>
            <a:ext cx="4329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03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总结与计划</a:t>
            </a:r>
          </a:p>
        </p:txBody>
      </p:sp>
    </p:spTree>
    <p:extLst>
      <p:ext uri="{BB962C8B-B14F-4D97-AF65-F5344CB8AC3E}">
        <p14:creationId xmlns:p14="http://schemas.microsoft.com/office/powerpoint/2010/main" val="3943232703"/>
      </p:ext>
    </p:extLst>
  </p:cSld>
  <p:clrMapOvr>
    <a:masterClrMapping/>
  </p:clrMapOvr>
  <p:transition advTm="20689">
    <p:wip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9" y="775396"/>
            <a:ext cx="9962708" cy="5777803"/>
            <a:chOff x="5619750" y="1399829"/>
            <a:chExt cx="6237288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50" y="1399829"/>
              <a:ext cx="2710498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 panose="020B0604030504040204"/>
                  <a:ea typeface="微软雅黑" panose="020B0503020204020204" pitchFamily="34" charset="-122"/>
                  <a:cs typeface="+mn-cs"/>
                </a:rPr>
                <a:t>开发过程中遇到的问题</a:t>
              </a: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A229580-AB2E-49C7-BD11-398AC4D71E88}"/>
              </a:ext>
            </a:extLst>
          </p:cNvPr>
          <p:cNvSpPr txBox="1"/>
          <p:nvPr/>
        </p:nvSpPr>
        <p:spPr>
          <a:xfrm>
            <a:off x="1327849" y="1935737"/>
            <a:ext cx="930592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界面不够美观：</a:t>
            </a:r>
            <a:endParaRPr lang="en-US" altLang="zh-C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由于前端在</a:t>
            </a:r>
            <a:r>
              <a:rPr lang="en-US" altLang="zh-CN" sz="2400" dirty="0"/>
              <a:t>alpha</a:t>
            </a:r>
            <a:r>
              <a:rPr lang="zh-CN" altLang="en-US" sz="2400" dirty="0"/>
              <a:t>阶段人手经验不足，美化工作没有提上日程，</a:t>
            </a:r>
            <a:endParaRPr lang="en-US" altLang="zh-C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在</a:t>
            </a:r>
            <a:r>
              <a:rPr lang="en-US" altLang="zh-CN" sz="2400" dirty="0"/>
              <a:t>beta</a:t>
            </a:r>
            <a:r>
              <a:rPr lang="zh-CN" altLang="en-US" sz="2400" dirty="0"/>
              <a:t>阶段将会增派更多人手去编写前端代码以及前端美化</a:t>
            </a:r>
            <a:endParaRPr lang="en-US" altLang="zh-C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部分功能仍然尚未实现</a:t>
            </a:r>
            <a:endParaRPr lang="en-US" altLang="zh-C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比如：管理端部分功能，热门文献推荐，消息列表的美化等等</a:t>
            </a:r>
            <a:endParaRPr lang="en-US" altLang="zh-C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按顺序推进即可</a:t>
            </a:r>
            <a:endParaRPr lang="en-US" altLang="zh-C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E2FD637-3502-4FA5-9D7C-C502AFF331B0}"/>
              </a:ext>
            </a:extLst>
          </p:cNvPr>
          <p:cNvSpPr txBox="1"/>
          <p:nvPr/>
        </p:nvSpPr>
        <p:spPr>
          <a:xfrm>
            <a:off x="273685" y="121285"/>
            <a:ext cx="4329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03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总结与计划</a:t>
            </a:r>
          </a:p>
        </p:txBody>
      </p:sp>
    </p:spTree>
  </p:cSld>
  <p:clrMapOvr>
    <a:masterClrMapping/>
  </p:clrMapOvr>
  <p:transition advTm="20689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9" y="775396"/>
            <a:ext cx="9962708" cy="5777803"/>
            <a:chOff x="5619750" y="1399829"/>
            <a:chExt cx="6237288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50" y="1399829"/>
              <a:ext cx="2035458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 panose="020B0604030504040204"/>
                  <a:ea typeface="微软雅黑" panose="020B0503020204020204" pitchFamily="34" charset="-122"/>
                  <a:cs typeface="+mn-cs"/>
                </a:rPr>
                <a:t>背景介绍</a:t>
              </a: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01	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3" name="矩形: 圆角 2">
            <a:extLst>
              <a:ext uri="{FF2B5EF4-FFF2-40B4-BE49-F238E27FC236}">
                <a16:creationId xmlns:a16="http://schemas.microsoft.com/office/drawing/2014/main" id="{EE3CCA5C-209C-4520-BADC-8851C6D7642B}"/>
              </a:ext>
            </a:extLst>
          </p:cNvPr>
          <p:cNvSpPr/>
          <p:nvPr/>
        </p:nvSpPr>
        <p:spPr>
          <a:xfrm>
            <a:off x="2415480" y="1996030"/>
            <a:ext cx="2095032" cy="6978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论文查找</a:t>
            </a:r>
            <a:endParaRPr lang="zh-Hans-HK" altLang="en-US" dirty="0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887B2245-E8DB-4698-94D8-0D349BE03A3C}"/>
              </a:ext>
            </a:extLst>
          </p:cNvPr>
          <p:cNvSpPr/>
          <p:nvPr/>
        </p:nvSpPr>
        <p:spPr>
          <a:xfrm>
            <a:off x="4904944" y="1996030"/>
            <a:ext cx="2095032" cy="6978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论文阅读</a:t>
            </a:r>
            <a:endParaRPr lang="zh-Hans-HK" altLang="en-US" dirty="0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F45027B3-0BFF-4729-B78F-4D893DA3DAB0}"/>
              </a:ext>
            </a:extLst>
          </p:cNvPr>
          <p:cNvSpPr/>
          <p:nvPr/>
        </p:nvSpPr>
        <p:spPr>
          <a:xfrm>
            <a:off x="7394408" y="1996030"/>
            <a:ext cx="2095032" cy="6978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学术交流</a:t>
            </a:r>
            <a:endParaRPr lang="zh-Hans-HK" altLang="en-US" dirty="0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A710D160-F2A2-4599-8EC1-33CFD190EC2E}"/>
              </a:ext>
            </a:extLst>
          </p:cNvPr>
          <p:cNvSpPr/>
          <p:nvPr/>
        </p:nvSpPr>
        <p:spPr>
          <a:xfrm>
            <a:off x="4904944" y="3369107"/>
            <a:ext cx="2095032" cy="6978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学术创新</a:t>
            </a:r>
            <a:endParaRPr lang="zh-Hans-HK" altLang="en-US" dirty="0"/>
          </a:p>
        </p:txBody>
      </p:sp>
      <p:cxnSp>
        <p:nvCxnSpPr>
          <p:cNvPr id="14" name="连接符: 肘形 13">
            <a:extLst>
              <a:ext uri="{FF2B5EF4-FFF2-40B4-BE49-F238E27FC236}">
                <a16:creationId xmlns:a16="http://schemas.microsoft.com/office/drawing/2014/main" id="{E58CD97E-63E2-4349-BD4E-B532E7EA9DB0}"/>
              </a:ext>
            </a:extLst>
          </p:cNvPr>
          <p:cNvCxnSpPr>
            <a:stCxn id="3" idx="2"/>
            <a:endCxn id="16" idx="0"/>
          </p:cNvCxnSpPr>
          <p:nvPr/>
        </p:nvCxnSpPr>
        <p:spPr>
          <a:xfrm rot="16200000" flipH="1">
            <a:off x="4370122" y="1786768"/>
            <a:ext cx="675213" cy="248946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连接符: 肘形 24">
            <a:extLst>
              <a:ext uri="{FF2B5EF4-FFF2-40B4-BE49-F238E27FC236}">
                <a16:creationId xmlns:a16="http://schemas.microsoft.com/office/drawing/2014/main" id="{E7763675-7498-458B-8004-3EA5C12CD9E8}"/>
              </a:ext>
            </a:extLst>
          </p:cNvPr>
          <p:cNvCxnSpPr>
            <a:stCxn id="12" idx="2"/>
            <a:endCxn id="16" idx="0"/>
          </p:cNvCxnSpPr>
          <p:nvPr/>
        </p:nvCxnSpPr>
        <p:spPr>
          <a:xfrm rot="5400000">
            <a:off x="6859586" y="1786768"/>
            <a:ext cx="675213" cy="248946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连接符: 肘形 29">
            <a:extLst>
              <a:ext uri="{FF2B5EF4-FFF2-40B4-BE49-F238E27FC236}">
                <a16:creationId xmlns:a16="http://schemas.microsoft.com/office/drawing/2014/main" id="{171EBA1D-277F-43CB-AAB3-8E08D32FB280}"/>
              </a:ext>
            </a:extLst>
          </p:cNvPr>
          <p:cNvCxnSpPr>
            <a:stCxn id="11" idx="2"/>
            <a:endCxn id="16" idx="0"/>
          </p:cNvCxnSpPr>
          <p:nvPr/>
        </p:nvCxnSpPr>
        <p:spPr>
          <a:xfrm rot="5400000">
            <a:off x="5614854" y="3031500"/>
            <a:ext cx="675213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B7BE6AE4-DB4D-4C70-B239-8352B747720C}"/>
              </a:ext>
            </a:extLst>
          </p:cNvPr>
          <p:cNvSpPr txBox="1"/>
          <p:nvPr/>
        </p:nvSpPr>
        <p:spPr>
          <a:xfrm>
            <a:off x="2038865" y="4534930"/>
            <a:ext cx="76982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-HK" altLang="zh-Hans-HK" dirty="0"/>
              <a:t>本项目定位为面向</a:t>
            </a:r>
            <a:r>
              <a:rPr lang="zh-Hans-HK" altLang="zh-Hans-HK" b="1" dirty="0"/>
              <a:t>广大学生、科研人员</a:t>
            </a:r>
            <a:r>
              <a:rPr lang="zh-Hans-HK" altLang="zh-Hans-HK" dirty="0"/>
              <a:t>的学术文献科研助手，旨在通过提供高效的文献获取、管理、个性化推荐、对话式检索和文献综述报告生成等功能，以及实时的信息更新和知识分享，为科研人员在研究过程中提供全面支持。通过这些服务，满足用户对学术文献的需求，提高科研工作的效率，优化研究流程，从而显著提升科研成果的质量和产出量。</a:t>
            </a:r>
          </a:p>
        </p:txBody>
      </p:sp>
    </p:spTree>
    <p:extLst>
      <p:ext uri="{BB962C8B-B14F-4D97-AF65-F5344CB8AC3E}">
        <p14:creationId xmlns:p14="http://schemas.microsoft.com/office/powerpoint/2010/main" val="289595826"/>
      </p:ext>
    </p:extLst>
  </p:cSld>
  <p:clrMapOvr>
    <a:masterClrMapping/>
  </p:clrMapOvr>
  <p:transition advTm="8240">
    <p:wip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9" y="775396"/>
            <a:ext cx="9962708" cy="5777803"/>
            <a:chOff x="5619750" y="1399829"/>
            <a:chExt cx="6237288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50" y="1399829"/>
              <a:ext cx="2035458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 panose="020B0604030504040204"/>
                  <a:ea typeface="微软雅黑" panose="020B0503020204020204" pitchFamily="34" charset="-122"/>
                  <a:cs typeface="+mn-cs"/>
                </a:rPr>
                <a:t>后续计划</a:t>
              </a: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3412019-7318-4FEA-879F-D5F85BCE01DA}"/>
              </a:ext>
            </a:extLst>
          </p:cNvPr>
          <p:cNvSpPr txBox="1"/>
          <p:nvPr/>
        </p:nvSpPr>
        <p:spPr>
          <a:xfrm>
            <a:off x="1327849" y="1935737"/>
            <a:ext cx="930592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/>
              <a:t>提升部分功能响应速度</a:t>
            </a:r>
            <a:r>
              <a:rPr lang="zh-CN" altLang="en-US" sz="2400" dirty="0"/>
              <a:t>：</a:t>
            </a:r>
            <a:endParaRPr lang="en-US" altLang="zh-C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对于可以在技术层面解决的问题，如数据库查询优化，多线程进行推理等，尽可能实现以提高响应速度</a:t>
            </a:r>
            <a:endParaRPr lang="en-US" altLang="zh-C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对于部分由于硬件等限制耗时较长的问题，通过前后端协商，使用异步等方式提升用户体验</a:t>
            </a:r>
            <a:endParaRPr lang="en-US" altLang="zh-C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美化前端界面：</a:t>
            </a:r>
            <a:endParaRPr lang="en-US" altLang="zh-C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对各界面的细节重新设计，重点放在</a:t>
            </a:r>
            <a:r>
              <a:rPr lang="en-US" altLang="zh-CN" sz="2400" dirty="0"/>
              <a:t>UI/UX</a:t>
            </a:r>
            <a:r>
              <a:rPr lang="zh-CN" altLang="en-US" sz="2400" dirty="0"/>
              <a:t>设计，提升用户使用体验</a:t>
            </a:r>
            <a:endParaRPr lang="en-US" altLang="zh-C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实现更多功能：</a:t>
            </a:r>
            <a:endParaRPr lang="en-US" altLang="zh-C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管理端部分功能，热门文献推荐</a:t>
            </a:r>
            <a:endParaRPr lang="en-US" altLang="zh-C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用户头像上传，用户消息弹窗等</a:t>
            </a:r>
            <a:endParaRPr lang="en-US" altLang="zh-CN" sz="24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012323C-7221-4730-929D-4D84E2028DE0}"/>
              </a:ext>
            </a:extLst>
          </p:cNvPr>
          <p:cNvSpPr txBox="1"/>
          <p:nvPr/>
        </p:nvSpPr>
        <p:spPr>
          <a:xfrm>
            <a:off x="273685" y="121285"/>
            <a:ext cx="4329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03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总结与计划</a:t>
            </a:r>
          </a:p>
        </p:txBody>
      </p:sp>
    </p:spTree>
    <p:extLst>
      <p:ext uri="{BB962C8B-B14F-4D97-AF65-F5344CB8AC3E}">
        <p14:creationId xmlns:p14="http://schemas.microsoft.com/office/powerpoint/2010/main" val="775515118"/>
      </p:ext>
    </p:extLst>
  </p:cSld>
  <p:clrMapOvr>
    <a:masterClrMapping/>
  </p:clrMapOvr>
  <p:transition advTm="2041">
    <p:wip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616373" y="2228671"/>
            <a:ext cx="4959249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5000" dirty="0">
                <a:solidFill>
                  <a:srgbClr val="E0B465"/>
                </a:solidFill>
              </a:rPr>
              <a:t>Q</a:t>
            </a:r>
            <a:r>
              <a:rPr kumimoji="1" lang="zh-CN" altLang="en-US" sz="15000" dirty="0">
                <a:solidFill>
                  <a:srgbClr val="E0B465"/>
                </a:solidFill>
              </a:rPr>
              <a:t> </a:t>
            </a:r>
            <a:r>
              <a:rPr kumimoji="1" lang="en-US" altLang="zh-CN" sz="15000" dirty="0">
                <a:solidFill>
                  <a:srgbClr val="303230"/>
                </a:solidFill>
              </a:rPr>
              <a:t>&amp;</a:t>
            </a:r>
            <a:r>
              <a:rPr kumimoji="1" lang="zh-CN" altLang="en-US" sz="15000" dirty="0">
                <a:solidFill>
                  <a:srgbClr val="303230"/>
                </a:solidFill>
              </a:rPr>
              <a:t> </a:t>
            </a:r>
            <a:r>
              <a:rPr kumimoji="1" lang="en-US" altLang="zh-CN" sz="15000" dirty="0">
                <a:solidFill>
                  <a:srgbClr val="E0B465"/>
                </a:solidFill>
              </a:rPr>
              <a:t>A</a:t>
            </a:r>
            <a:endParaRPr kumimoji="1" lang="zh-CN" altLang="en-US" sz="15000" dirty="0">
              <a:solidFill>
                <a:srgbClr val="E0B465"/>
              </a:solidFill>
            </a:endParaRPr>
          </a:p>
        </p:txBody>
      </p:sp>
      <p:sp>
        <p:nvSpPr>
          <p:cNvPr id="21" name="圆角矩形 22"/>
          <p:cNvSpPr/>
          <p:nvPr/>
        </p:nvSpPr>
        <p:spPr>
          <a:xfrm>
            <a:off x="999459" y="971885"/>
            <a:ext cx="9962708" cy="5581314"/>
          </a:xfrm>
          <a:prstGeom prst="roundRect">
            <a:avLst>
              <a:gd name="adj" fmla="val 6207"/>
            </a:avLst>
          </a:prstGeom>
          <a:noFill/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 panose="020B060403050404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</p:spTree>
  </p:cSld>
  <p:clrMapOvr>
    <a:masterClrMapping/>
  </p:clrMapOvr>
  <p:transition advTm="227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4925060" y="2931160"/>
            <a:ext cx="4693920" cy="101473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b="1" dirty="0">
                <a:latin typeface="微软雅黑" panose="020B0503020204020204" pitchFamily="34" charset="-122"/>
                <a:ea typeface="微软雅黑" panose="020B0503020204020204" pitchFamily="34" charset="-122"/>
                <a:cs typeface="Yuppy SC" panose="020F0603040207020204" pitchFamily="34" charset="-122"/>
              </a:rPr>
              <a:t>功能介绍</a:t>
            </a: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8078" y="2676758"/>
            <a:ext cx="1524000" cy="1524000"/>
          </a:xfrm>
          <a:prstGeom prst="rect">
            <a:avLst/>
          </a:prstGeom>
        </p:spPr>
      </p:pic>
      <p:sp>
        <p:nvSpPr>
          <p:cNvPr id="22" name="弧形 6"/>
          <p:cNvSpPr/>
          <p:nvPr/>
        </p:nvSpPr>
        <p:spPr>
          <a:xfrm>
            <a:off x="1370509" y="1845727"/>
            <a:ext cx="3136082" cy="3166334"/>
          </a:xfrm>
          <a:prstGeom prst="arc">
            <a:avLst>
              <a:gd name="adj1" fmla="val 5368489"/>
              <a:gd name="adj2" fmla="val 16261056"/>
            </a:avLst>
          </a:prstGeom>
          <a:noFill/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弧形 7"/>
          <p:cNvSpPr/>
          <p:nvPr/>
        </p:nvSpPr>
        <p:spPr>
          <a:xfrm>
            <a:off x="2038295" y="2141519"/>
            <a:ext cx="2468295" cy="2628529"/>
          </a:xfrm>
          <a:prstGeom prst="arc">
            <a:avLst>
              <a:gd name="adj1" fmla="val 20643614"/>
              <a:gd name="adj2" fmla="val 3170841"/>
            </a:avLst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2038297" y="2436052"/>
            <a:ext cx="1895666" cy="1895667"/>
          </a:xfrm>
          <a:prstGeom prst="ellipse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98000">
                <a:schemeClr val="bg1">
                  <a:lumMod val="65000"/>
                </a:schemeClr>
              </a:gs>
            </a:gsLst>
            <a:lin ang="2700000" scaled="0"/>
          </a:gradFill>
          <a:ln w="2857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0"/>
            </a:gra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椭圆 24"/>
          <p:cNvSpPr/>
          <p:nvPr/>
        </p:nvSpPr>
        <p:spPr>
          <a:xfrm>
            <a:off x="1929526" y="2327281"/>
            <a:ext cx="2113208" cy="2113209"/>
          </a:xfrm>
          <a:prstGeom prst="ellipse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2142398" y="2823412"/>
            <a:ext cx="1687463" cy="132207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Yuppy SC" panose="020F0603040207020204" pitchFamily="34" charset="-122"/>
              </a:rPr>
              <a:t>PART 02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Yuppy SC" panose="020F0603040207020204" pitchFamily="34" charset="-122"/>
            </a:endParaRPr>
          </a:p>
        </p:txBody>
      </p:sp>
      <p:sp>
        <p:nvSpPr>
          <p:cNvPr id="27" name="弧形 4"/>
          <p:cNvSpPr/>
          <p:nvPr/>
        </p:nvSpPr>
        <p:spPr>
          <a:xfrm>
            <a:off x="1764318" y="2141519"/>
            <a:ext cx="2459926" cy="2496901"/>
          </a:xfrm>
          <a:prstGeom prst="arc">
            <a:avLst>
              <a:gd name="adj1" fmla="val 16135557"/>
              <a:gd name="adj2" fmla="val 8938577"/>
            </a:avLst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3436139" y="4462360"/>
            <a:ext cx="138494" cy="138494"/>
          </a:xfrm>
          <a:prstGeom prst="ellipse">
            <a:avLst/>
          </a:prstGeom>
          <a:solidFill>
            <a:schemeClr val="accent2"/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3656955" y="4362588"/>
            <a:ext cx="80419" cy="80419"/>
          </a:xfrm>
          <a:prstGeom prst="ellipse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4406965" y="3036202"/>
            <a:ext cx="110651" cy="110651"/>
          </a:xfrm>
          <a:prstGeom prst="ellipse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1753294" y="4453635"/>
            <a:ext cx="125309" cy="137583"/>
          </a:xfrm>
          <a:prstGeom prst="rect">
            <a:avLst/>
          </a:prstGeom>
          <a:solidFill>
            <a:srgbClr val="00B0F0"/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1907389" y="3468634"/>
            <a:ext cx="85432" cy="85432"/>
          </a:xfrm>
          <a:prstGeom prst="ellipse">
            <a:avLst/>
          </a:prstGeom>
          <a:solidFill>
            <a:srgbClr val="C1C1C1"/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1647179" y="2327281"/>
            <a:ext cx="168204" cy="168204"/>
          </a:xfrm>
          <a:prstGeom prst="ellipse">
            <a:avLst/>
          </a:prstGeom>
          <a:solidFill>
            <a:srgbClr val="C1C1C1"/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1920474" y="2174707"/>
            <a:ext cx="68110" cy="68110"/>
          </a:xfrm>
          <a:prstGeom prst="ellipse">
            <a:avLst/>
          </a:prstGeom>
          <a:solidFill>
            <a:schemeClr val="bg1">
              <a:lumMod val="65000"/>
            </a:schemeClr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5074745" y="6510883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7" name="梯形 36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2" name="图片 1" descr="buaac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  <p:transition advTm="2131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9" y="775396"/>
            <a:ext cx="9962708" cy="5777803"/>
            <a:chOff x="5619750" y="1399829"/>
            <a:chExt cx="6237288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50" y="1399829"/>
              <a:ext cx="2035458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 panose="020B0604030504040204"/>
                  <a:ea typeface="微软雅黑" panose="020B0503020204020204" pitchFamily="34" charset="-122"/>
                  <a:cs typeface="+mn-cs"/>
                </a:rPr>
                <a:t>进度介绍</a:t>
              </a: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244E60F8-9857-4D0B-AA4A-A81C5EBB9669}"/>
              </a:ext>
            </a:extLst>
          </p:cNvPr>
          <p:cNvSpPr/>
          <p:nvPr/>
        </p:nvSpPr>
        <p:spPr>
          <a:xfrm>
            <a:off x="2687413" y="1893484"/>
            <a:ext cx="1739972" cy="6089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个人信息模块</a:t>
            </a:r>
            <a:endParaRPr lang="zh-Hans-HK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BC91C75-5BE4-4259-9310-9EA5058C8B7C}"/>
              </a:ext>
            </a:extLst>
          </p:cNvPr>
          <p:cNvSpPr/>
          <p:nvPr/>
        </p:nvSpPr>
        <p:spPr>
          <a:xfrm>
            <a:off x="1358801" y="2768300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用户注册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16C23F9-913E-4112-A18C-E8D9D535699C}"/>
              </a:ext>
            </a:extLst>
          </p:cNvPr>
          <p:cNvSpPr/>
          <p:nvPr/>
        </p:nvSpPr>
        <p:spPr>
          <a:xfrm>
            <a:off x="2007062" y="2768300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用户登录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32368E2-1BA1-4671-A307-7E2359D43172}"/>
              </a:ext>
            </a:extLst>
          </p:cNvPr>
          <p:cNvSpPr/>
          <p:nvPr/>
        </p:nvSpPr>
        <p:spPr>
          <a:xfrm>
            <a:off x="2682241" y="2768300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个人中心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2083ECF-A69A-486B-AE97-5BB8E0AD7EAC}"/>
              </a:ext>
            </a:extLst>
          </p:cNvPr>
          <p:cNvSpPr/>
          <p:nvPr/>
        </p:nvSpPr>
        <p:spPr>
          <a:xfrm>
            <a:off x="3341717" y="2768300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管理收藏夹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ABC2CAD-28D9-4F6D-B572-49DEAA219532}"/>
              </a:ext>
            </a:extLst>
          </p:cNvPr>
          <p:cNvSpPr/>
          <p:nvPr/>
        </p:nvSpPr>
        <p:spPr>
          <a:xfrm>
            <a:off x="4023624" y="2768300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查看搜索记录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C84FC10-9248-460E-959D-6C40BD6D82F0}"/>
              </a:ext>
            </a:extLst>
          </p:cNvPr>
          <p:cNvSpPr/>
          <p:nvPr/>
        </p:nvSpPr>
        <p:spPr>
          <a:xfrm>
            <a:off x="4705531" y="2768300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查看</a:t>
            </a:r>
            <a:r>
              <a:rPr lang="en-US" altLang="zh-CN" dirty="0">
                <a:solidFill>
                  <a:schemeClr val="tx1"/>
                </a:solidFill>
              </a:rPr>
              <a:t>AI</a:t>
            </a:r>
            <a:r>
              <a:rPr lang="zh-CN" altLang="en-US" dirty="0">
                <a:solidFill>
                  <a:schemeClr val="tx1"/>
                </a:solidFill>
              </a:rPr>
              <a:t>对话记录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48191720-920E-4106-9B40-347DF42EFAE8}"/>
              </a:ext>
            </a:extLst>
          </p:cNvPr>
          <p:cNvSpPr/>
          <p:nvPr/>
        </p:nvSpPr>
        <p:spPr>
          <a:xfrm>
            <a:off x="5387438" y="2768300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查看综述报告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F85021E0-2802-4A36-9E35-29E2B4D33F77}"/>
              </a:ext>
            </a:extLst>
          </p:cNvPr>
          <p:cNvSpPr/>
          <p:nvPr/>
        </p:nvSpPr>
        <p:spPr>
          <a:xfrm>
            <a:off x="7567228" y="1893484"/>
            <a:ext cx="1739972" cy="6089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信息检索模块</a:t>
            </a:r>
            <a:endParaRPr lang="zh-Hans-HK" altLang="en-US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5BBB0256-8129-44EC-A2D1-877168217EEF}"/>
              </a:ext>
            </a:extLst>
          </p:cNvPr>
          <p:cNvSpPr/>
          <p:nvPr/>
        </p:nvSpPr>
        <p:spPr>
          <a:xfrm>
            <a:off x="7291318" y="2768300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关键词检索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1FF0CB35-9631-438B-827F-5BA2C652F80D}"/>
              </a:ext>
            </a:extLst>
          </p:cNvPr>
          <p:cNvSpPr/>
          <p:nvPr/>
        </p:nvSpPr>
        <p:spPr>
          <a:xfrm>
            <a:off x="7966496" y="2768300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检索历史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DBE986FF-8391-4B51-91CB-76A8FF42AB8F}"/>
              </a:ext>
            </a:extLst>
          </p:cNvPr>
          <p:cNvSpPr/>
          <p:nvPr/>
        </p:nvSpPr>
        <p:spPr>
          <a:xfrm>
            <a:off x="8625973" y="2768300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对话式检索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C4195A03-A357-4B0F-AFCB-D5EE91D7745D}"/>
              </a:ext>
            </a:extLst>
          </p:cNvPr>
          <p:cNvSpPr/>
          <p:nvPr/>
        </p:nvSpPr>
        <p:spPr>
          <a:xfrm>
            <a:off x="9307880" y="2768300"/>
            <a:ext cx="403760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检索过滤</a:t>
            </a:r>
            <a:endParaRPr lang="zh-Hans-HK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8507977"/>
      </p:ext>
    </p:extLst>
  </p:cSld>
  <p:clrMapOvr>
    <a:masterClrMapping/>
  </p:clrMapOvr>
  <p:transition advTm="508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9" y="775396"/>
            <a:ext cx="9962708" cy="5777803"/>
            <a:chOff x="5619750" y="1399829"/>
            <a:chExt cx="6237288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50" y="1399829"/>
              <a:ext cx="2035458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 panose="020B0604030504040204"/>
                  <a:ea typeface="微软雅黑" panose="020B0503020204020204" pitchFamily="34" charset="-122"/>
                  <a:cs typeface="+mn-cs"/>
                </a:rPr>
                <a:t>进度介绍</a:t>
              </a: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244E60F8-9857-4D0B-AA4A-A81C5EBB9669}"/>
              </a:ext>
            </a:extLst>
          </p:cNvPr>
          <p:cNvSpPr/>
          <p:nvPr/>
        </p:nvSpPr>
        <p:spPr>
          <a:xfrm>
            <a:off x="2445090" y="1880049"/>
            <a:ext cx="1739972" cy="6089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成果展示模块</a:t>
            </a:r>
            <a:endParaRPr lang="zh-Hans-HK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BC91C75-5BE4-4259-9310-9EA5058C8B7C}"/>
              </a:ext>
            </a:extLst>
          </p:cNvPr>
          <p:cNvSpPr/>
          <p:nvPr/>
        </p:nvSpPr>
        <p:spPr>
          <a:xfrm>
            <a:off x="1439442" y="2754865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论文搜索列表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16C23F9-913E-4112-A18C-E8D9D535699C}"/>
              </a:ext>
            </a:extLst>
          </p:cNvPr>
          <p:cNvSpPr/>
          <p:nvPr/>
        </p:nvSpPr>
        <p:spPr>
          <a:xfrm>
            <a:off x="2087703" y="2754865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论文详情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32368E2-1BA1-4671-A307-7E2359D43172}"/>
              </a:ext>
            </a:extLst>
          </p:cNvPr>
          <p:cNvSpPr/>
          <p:nvPr/>
        </p:nvSpPr>
        <p:spPr>
          <a:xfrm>
            <a:off x="2762882" y="2754865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文献评论区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2083ECF-A69A-486B-AE97-5BB8E0AD7EAC}"/>
              </a:ext>
            </a:extLst>
          </p:cNvPr>
          <p:cNvSpPr/>
          <p:nvPr/>
        </p:nvSpPr>
        <p:spPr>
          <a:xfrm>
            <a:off x="3422358" y="2754865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文献阅读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ABC2CAD-28D9-4F6D-B572-49DEAA219532}"/>
              </a:ext>
            </a:extLst>
          </p:cNvPr>
          <p:cNvSpPr/>
          <p:nvPr/>
        </p:nvSpPr>
        <p:spPr>
          <a:xfrm>
            <a:off x="4104265" y="2754865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报告阅读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C84FC10-9248-460E-959D-6C40BD6D82F0}"/>
              </a:ext>
            </a:extLst>
          </p:cNvPr>
          <p:cNvSpPr/>
          <p:nvPr/>
        </p:nvSpPr>
        <p:spPr>
          <a:xfrm>
            <a:off x="4786172" y="2754865"/>
            <a:ext cx="403761" cy="3364675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热门文献展示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A24CC9FE-3B2B-40FF-97EF-FCDF812D0BBE}"/>
              </a:ext>
            </a:extLst>
          </p:cNvPr>
          <p:cNvSpPr/>
          <p:nvPr/>
        </p:nvSpPr>
        <p:spPr>
          <a:xfrm>
            <a:off x="7620790" y="1915393"/>
            <a:ext cx="1739972" cy="6089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用户交互模块</a:t>
            </a:r>
            <a:endParaRPr lang="zh-Hans-HK" altLang="en-US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81F18FA4-0DE7-457C-A59A-A76B1C9A75B9}"/>
              </a:ext>
            </a:extLst>
          </p:cNvPr>
          <p:cNvSpPr/>
          <p:nvPr/>
        </p:nvSpPr>
        <p:spPr>
          <a:xfrm>
            <a:off x="5827257" y="2754866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用户点赞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1E38504-1785-4CE9-A1FE-B4C51CB4F040}"/>
              </a:ext>
            </a:extLst>
          </p:cNvPr>
          <p:cNvSpPr/>
          <p:nvPr/>
        </p:nvSpPr>
        <p:spPr>
          <a:xfrm>
            <a:off x="6475518" y="2754866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用户评论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953A3946-D2C7-47B2-9A8D-A339C9E8F0A0}"/>
              </a:ext>
            </a:extLst>
          </p:cNvPr>
          <p:cNvSpPr/>
          <p:nvPr/>
        </p:nvSpPr>
        <p:spPr>
          <a:xfrm>
            <a:off x="7150697" y="2754866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用户评分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3696EFB-8379-42BA-A6CF-099634944CF7}"/>
              </a:ext>
            </a:extLst>
          </p:cNvPr>
          <p:cNvSpPr/>
          <p:nvPr/>
        </p:nvSpPr>
        <p:spPr>
          <a:xfrm>
            <a:off x="7810173" y="2754866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用户收藏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DE318864-EBFE-4F6F-87B8-861A50BF6126}"/>
              </a:ext>
            </a:extLst>
          </p:cNvPr>
          <p:cNvSpPr/>
          <p:nvPr/>
        </p:nvSpPr>
        <p:spPr>
          <a:xfrm>
            <a:off x="8492080" y="2754866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用户举报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3368D97C-E630-4998-9304-D1CD689A7CBC}"/>
              </a:ext>
            </a:extLst>
          </p:cNvPr>
          <p:cNvSpPr/>
          <p:nvPr/>
        </p:nvSpPr>
        <p:spPr>
          <a:xfrm>
            <a:off x="9173987" y="2754866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批量下载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64478BDE-F921-43F8-8710-1E318DA51518}"/>
              </a:ext>
            </a:extLst>
          </p:cNvPr>
          <p:cNvSpPr/>
          <p:nvPr/>
        </p:nvSpPr>
        <p:spPr>
          <a:xfrm>
            <a:off x="9855894" y="2754866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综述下载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B27E9DB2-A6A4-43FE-B800-1A6E9C8F949D}"/>
              </a:ext>
            </a:extLst>
          </p:cNvPr>
          <p:cNvSpPr/>
          <p:nvPr/>
        </p:nvSpPr>
        <p:spPr>
          <a:xfrm>
            <a:off x="10476671" y="2754865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文献上传</a:t>
            </a:r>
            <a:endParaRPr lang="zh-Hans-HK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9331820"/>
      </p:ext>
    </p:extLst>
  </p:cSld>
  <p:clrMapOvr>
    <a:masterClrMapping/>
  </p:clrMapOvr>
  <p:transition advTm="1819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9" y="775396"/>
            <a:ext cx="9962708" cy="5777803"/>
            <a:chOff x="5619750" y="1399829"/>
            <a:chExt cx="6237288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50" y="1399829"/>
              <a:ext cx="2035458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 panose="020B0604030504040204"/>
                  <a:ea typeface="微软雅黑" panose="020B0503020204020204" pitchFamily="34" charset="-122"/>
                  <a:cs typeface="+mn-cs"/>
                </a:rPr>
                <a:t>进度介绍</a:t>
              </a: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244E60F8-9857-4D0B-AA4A-A81C5EBB9669}"/>
              </a:ext>
            </a:extLst>
          </p:cNvPr>
          <p:cNvSpPr/>
          <p:nvPr/>
        </p:nvSpPr>
        <p:spPr>
          <a:xfrm>
            <a:off x="1825423" y="1987665"/>
            <a:ext cx="1739972" cy="6089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数据管理模块</a:t>
            </a:r>
            <a:endParaRPr lang="zh-Hans-HK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16C23F9-913E-4112-A18C-E8D9D535699C}"/>
              </a:ext>
            </a:extLst>
          </p:cNvPr>
          <p:cNvSpPr/>
          <p:nvPr/>
        </p:nvSpPr>
        <p:spPr>
          <a:xfrm>
            <a:off x="1826979" y="2754865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用户管理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32368E2-1BA1-4671-A307-7E2359D43172}"/>
              </a:ext>
            </a:extLst>
          </p:cNvPr>
          <p:cNvSpPr/>
          <p:nvPr/>
        </p:nvSpPr>
        <p:spPr>
          <a:xfrm>
            <a:off x="2502157" y="2754865"/>
            <a:ext cx="403761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文献管理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2083ECF-A69A-486B-AE97-5BB8E0AD7EAC}"/>
              </a:ext>
            </a:extLst>
          </p:cNvPr>
          <p:cNvSpPr/>
          <p:nvPr/>
        </p:nvSpPr>
        <p:spPr>
          <a:xfrm>
            <a:off x="3161634" y="2754865"/>
            <a:ext cx="403761" cy="3364675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举报审核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A24CC9FE-3B2B-40FF-97EF-FCDF812D0BBE}"/>
              </a:ext>
            </a:extLst>
          </p:cNvPr>
          <p:cNvSpPr/>
          <p:nvPr/>
        </p:nvSpPr>
        <p:spPr>
          <a:xfrm>
            <a:off x="3991761" y="1987665"/>
            <a:ext cx="1739970" cy="6089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AI</a:t>
            </a:r>
            <a:r>
              <a:rPr lang="zh-CN" altLang="en-US" dirty="0"/>
              <a:t>模块</a:t>
            </a:r>
            <a:endParaRPr lang="zh-Hans-HK" altLang="en-US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953A3946-D2C7-47B2-9A8D-A339C9E8F0A0}"/>
              </a:ext>
            </a:extLst>
          </p:cNvPr>
          <p:cNvSpPr/>
          <p:nvPr/>
        </p:nvSpPr>
        <p:spPr>
          <a:xfrm>
            <a:off x="3986589" y="2790219"/>
            <a:ext cx="403760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AI</a:t>
            </a:r>
            <a:r>
              <a:rPr lang="zh-CN" altLang="en-US" dirty="0">
                <a:solidFill>
                  <a:schemeClr val="tx1"/>
                </a:solidFill>
              </a:rPr>
              <a:t>对话式检索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3696EFB-8379-42BA-A6CF-099634944CF7}"/>
              </a:ext>
            </a:extLst>
          </p:cNvPr>
          <p:cNvSpPr/>
          <p:nvPr/>
        </p:nvSpPr>
        <p:spPr>
          <a:xfrm>
            <a:off x="4646065" y="2790219"/>
            <a:ext cx="403760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文献报告生成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DE318864-EBFE-4F6F-87B8-861A50BF6126}"/>
              </a:ext>
            </a:extLst>
          </p:cNvPr>
          <p:cNvSpPr/>
          <p:nvPr/>
        </p:nvSpPr>
        <p:spPr>
          <a:xfrm>
            <a:off x="5327972" y="2790219"/>
            <a:ext cx="403760" cy="3364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论文研读</a:t>
            </a:r>
            <a:endParaRPr lang="zh-Hans-HK" altLang="en-US" dirty="0">
              <a:solidFill>
                <a:schemeClr val="tx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7C19C01-653A-4D1B-BB6F-C386ADFBE581}"/>
              </a:ext>
            </a:extLst>
          </p:cNvPr>
          <p:cNvSpPr txBox="1"/>
          <p:nvPr/>
        </p:nvSpPr>
        <p:spPr>
          <a:xfrm>
            <a:off x="6093984" y="1204577"/>
            <a:ext cx="450592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en-US" sz="2400" dirty="0"/>
              <a:t>按照需求规格说明书设计的功能进行开发。</a:t>
            </a:r>
            <a:endParaRPr lang="en-US" altLang="zh-CN" sz="2400" dirty="0"/>
          </a:p>
          <a:p>
            <a:pPr indent="457200"/>
            <a:endParaRPr lang="en-US" altLang="zh-CN" sz="2400" b="1" dirty="0"/>
          </a:p>
          <a:p>
            <a:pPr indent="457200"/>
            <a:r>
              <a:rPr lang="zh-CN" altLang="en-US" sz="2400" b="1" dirty="0"/>
              <a:t>六个模块</a:t>
            </a:r>
            <a:r>
              <a:rPr lang="zh-CN" altLang="en-US" sz="2400" dirty="0"/>
              <a:t>，</a:t>
            </a:r>
            <a:r>
              <a:rPr lang="zh-CN" altLang="en-US" sz="2400" b="1" dirty="0"/>
              <a:t>共计</a:t>
            </a:r>
            <a:r>
              <a:rPr lang="en-US" altLang="zh-CN" sz="3600" b="1" dirty="0">
                <a:solidFill>
                  <a:srgbClr val="00B0F0"/>
                </a:solidFill>
              </a:rPr>
              <a:t>31</a:t>
            </a:r>
            <a:r>
              <a:rPr lang="zh-CN" altLang="en-US" sz="2400" b="1" dirty="0"/>
              <a:t>个功能</a:t>
            </a:r>
            <a:r>
              <a:rPr lang="zh-CN" altLang="en-US" sz="2400" dirty="0"/>
              <a:t>，</a:t>
            </a:r>
            <a:r>
              <a:rPr lang="zh-CN" altLang="en-US" sz="2400" b="1" dirty="0"/>
              <a:t>完成</a:t>
            </a:r>
            <a:r>
              <a:rPr lang="en-US" altLang="zh-CN" sz="3200" b="1" dirty="0">
                <a:solidFill>
                  <a:srgbClr val="00B0F0"/>
                </a:solidFill>
              </a:rPr>
              <a:t>29</a:t>
            </a:r>
            <a:r>
              <a:rPr lang="zh-CN" altLang="en-US" sz="3200" b="1" dirty="0">
                <a:solidFill>
                  <a:srgbClr val="00B0F0"/>
                </a:solidFill>
              </a:rPr>
              <a:t>个</a:t>
            </a:r>
            <a:r>
              <a:rPr lang="zh-CN" altLang="en-US" sz="2400" b="1" dirty="0"/>
              <a:t>功能</a:t>
            </a:r>
            <a:r>
              <a:rPr lang="zh-CN" altLang="en-US" sz="2400" dirty="0"/>
              <a:t>，</a:t>
            </a:r>
            <a:r>
              <a:rPr lang="en-US" altLang="zh-CN" sz="2400" dirty="0"/>
              <a:t>50</a:t>
            </a:r>
            <a:r>
              <a:rPr lang="zh-CN" altLang="en-US" sz="2400" dirty="0"/>
              <a:t>余个接口。用户端，管理端各缺失一个功能，功能完成率</a:t>
            </a:r>
            <a:r>
              <a:rPr lang="en-US" altLang="zh-CN" sz="2400" dirty="0"/>
              <a:t>93.5%</a:t>
            </a:r>
            <a:r>
              <a:rPr lang="zh-CN" altLang="en-US" sz="2400" dirty="0"/>
              <a:t>，核心功能全部实现。</a:t>
            </a:r>
            <a:endParaRPr lang="en-US" altLang="zh-CN" sz="2400" dirty="0"/>
          </a:p>
          <a:p>
            <a:pPr indent="457200"/>
            <a:endParaRPr lang="en-US" altLang="zh-CN" sz="2400" dirty="0"/>
          </a:p>
          <a:p>
            <a:pPr indent="457200"/>
            <a:r>
              <a:rPr lang="zh-CN" altLang="en-US" sz="2400" dirty="0"/>
              <a:t>数据库数据来源于</a:t>
            </a:r>
            <a:r>
              <a:rPr lang="en-US" altLang="zh-CN" sz="2400" dirty="0" err="1"/>
              <a:t>ArXiv</a:t>
            </a:r>
            <a:r>
              <a:rPr lang="zh-CN" altLang="en-US" sz="2400" dirty="0"/>
              <a:t>，共</a:t>
            </a:r>
            <a:r>
              <a:rPr lang="en-US" altLang="zh-CN" sz="2400" dirty="0"/>
              <a:t>8000</a:t>
            </a:r>
            <a:r>
              <a:rPr lang="zh-CN" altLang="en-US" sz="2400" dirty="0"/>
              <a:t>篇论文，均为计算机视觉领域论文。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35731187"/>
      </p:ext>
    </p:extLst>
  </p:cSld>
  <p:clrMapOvr>
    <a:masterClrMapping/>
  </p:clrMapOvr>
  <p:transition advTm="9144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99459" y="775396"/>
            <a:ext cx="9962708" cy="5777803"/>
            <a:chOff x="5619750" y="1399829"/>
            <a:chExt cx="6237288" cy="5048487"/>
          </a:xfrm>
        </p:grpSpPr>
        <p:sp>
          <p:nvSpPr>
            <p:cNvPr id="21" name="圆角矩形 22"/>
            <p:cNvSpPr/>
            <p:nvPr/>
          </p:nvSpPr>
          <p:spPr>
            <a:xfrm>
              <a:off x="5619750" y="1571516"/>
              <a:ext cx="6237288" cy="4876800"/>
            </a:xfrm>
            <a:prstGeom prst="roundRect">
              <a:avLst>
                <a:gd name="adj" fmla="val 6207"/>
              </a:avLst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 panose="020B060403050404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619750" y="1399829"/>
              <a:ext cx="2551388" cy="6097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 panose="020B0604030504040204"/>
                  <a:ea typeface="微软雅黑" panose="020B0503020204020204" pitchFamily="34" charset="-122"/>
                  <a:cs typeface="+mn-cs"/>
                </a:rPr>
                <a:t>功能展示：登录注册</a:t>
              </a: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074745" y="6525171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梯形 8"/>
          <p:cNvSpPr/>
          <p:nvPr/>
        </p:nvSpPr>
        <p:spPr>
          <a:xfrm rot="10800000" flipV="1">
            <a:off x="745330" y="6561673"/>
            <a:ext cx="10701339" cy="296327"/>
          </a:xfrm>
          <a:prstGeom prst="trapezoid">
            <a:avLst/>
          </a:prstGeom>
          <a:gradFill>
            <a:gsLst>
              <a:gs pos="0">
                <a:srgbClr val="ABB0B9"/>
              </a:gs>
              <a:gs pos="26000">
                <a:srgbClr val="315798"/>
              </a:gs>
              <a:gs pos="68000">
                <a:schemeClr val="accent1">
                  <a:lumMod val="7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189933" y="6506666"/>
            <a:ext cx="181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BUAASCSE</a:t>
            </a:r>
            <a:endParaRPr kumimoji="1" lang="zh-CN" altLang="en-US" b="1" dirty="0">
              <a:solidFill>
                <a:schemeClr val="bg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图片 5" descr="buaac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9440" y="243205"/>
            <a:ext cx="2476500" cy="6096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DC38D02-1181-488E-A4CE-DAA11D305798}"/>
              </a:ext>
            </a:extLst>
          </p:cNvPr>
          <p:cNvSpPr txBox="1"/>
          <p:nvPr/>
        </p:nvSpPr>
        <p:spPr>
          <a:xfrm>
            <a:off x="1229832" y="1739085"/>
            <a:ext cx="30208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/>
              <a:t>访问</a:t>
            </a:r>
            <a:r>
              <a:rPr lang="en-US" altLang="zh-CN" dirty="0"/>
              <a:t> epp.buaase.cn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/>
              <a:t>正常进行登录注册即可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/>
              <a:t>登录结束之后进入主页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/>
              <a:t>主页左上角为选择不同的模块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/>
              <a:t>主页可以直接进行向量化检索，开启对话式检索</a:t>
            </a:r>
            <a:endParaRPr lang="zh-Hans-HK" altLang="en-US" dirty="0"/>
          </a:p>
        </p:txBody>
      </p:sp>
      <p:pic>
        <p:nvPicPr>
          <p:cNvPr id="4" name="登录注册">
            <a:hlinkClick r:id="" action="ppaction://media"/>
            <a:extLst>
              <a:ext uri="{FF2B5EF4-FFF2-40B4-BE49-F238E27FC236}">
                <a16:creationId xmlns:a16="http://schemas.microsoft.com/office/drawing/2014/main" id="{767B01C5-5626-495F-B901-F2CE6D0A69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420136" y="2152710"/>
            <a:ext cx="5954091" cy="37210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540ABEFF-D0D4-4F1A-926C-62CCA36CBB2C}"/>
              </a:ext>
            </a:extLst>
          </p:cNvPr>
          <p:cNvSpPr txBox="1"/>
          <p:nvPr/>
        </p:nvSpPr>
        <p:spPr>
          <a:xfrm>
            <a:off x="273685" y="121285"/>
            <a:ext cx="525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 </a:t>
            </a:r>
            <a:r>
              <a:rPr kumimoji="1" lang="zh-CN" altLang="en-US" sz="32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</p:spTree>
  </p:cSld>
  <p:clrMapOvr>
    <a:masterClrMapping/>
  </p:clrMapOvr>
  <p:transition advTm="12134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4"/>
        <p14:stopEvt time="1095" objId="4"/>
        <p14:playEvt time="4231" objId="4"/>
        <p14:stopEvt time="10135" objId="4"/>
        <p14:playEvt time="11296" objId="4"/>
        <p14:stopEvt time="12134" objId="4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cb220a7e-5d54-4fd1-b206-20f36c46854c"/>
  <p:tag name="COMMONDATA" val="eyJoZGlkIjoiMDNhNzQxNGYwN2FiMDZmY2U3OWE3MWM1NGM2M2FmZjc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960,&quot;width&quot;:3900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</TotalTime>
  <Words>2930</Words>
  <Application>Microsoft Office PowerPoint</Application>
  <PresentationFormat>宽屏</PresentationFormat>
  <Paragraphs>452</Paragraphs>
  <Slides>41</Slides>
  <Notes>33</Notes>
  <HiddenSlides>0</HiddenSlides>
  <MMClips>18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51" baseType="lpstr">
      <vt:lpstr>Yuppy SC</vt:lpstr>
      <vt:lpstr>等线</vt:lpstr>
      <vt:lpstr>经典综艺体简</vt:lpstr>
      <vt:lpstr>微软雅黑</vt:lpstr>
      <vt:lpstr>Aharoni</vt:lpstr>
      <vt:lpstr>Arial</vt:lpstr>
      <vt:lpstr>Calibri</vt:lpstr>
      <vt:lpstr>Verdana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dell</cp:lastModifiedBy>
  <cp:revision>775</cp:revision>
  <dcterms:created xsi:type="dcterms:W3CDTF">2021-12-14T06:44:00Z</dcterms:created>
  <dcterms:modified xsi:type="dcterms:W3CDTF">2024-05-09T13:57:15Z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54C5755245D441448A001485901E9915</vt:lpwstr>
  </property>
  <property fmtid="{D5CDD505-2E9C-101B-9397-08002B2CF9AE}" pid="3" name="KSOProductBuildVer">
    <vt:lpwstr>2052-11.1.0.13703</vt:lpwstr>
  </property>
</Properties>
</file>

<file path=docProps/thumbnail.jpeg>
</file>